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4"/>
  </p:handoutMasterIdLst>
  <p:sldIdLst>
    <p:sldId id="263" r:id="rId2"/>
    <p:sldId id="257" r:id="rId3"/>
    <p:sldId id="286" r:id="rId4"/>
    <p:sldId id="287" r:id="rId5"/>
    <p:sldId id="288" r:id="rId6"/>
    <p:sldId id="289" r:id="rId7"/>
    <p:sldId id="290" r:id="rId8"/>
    <p:sldId id="291" r:id="rId9"/>
    <p:sldId id="292" r:id="rId10"/>
    <p:sldId id="293" r:id="rId11"/>
    <p:sldId id="294" r:id="rId12"/>
    <p:sldId id="277" r:id="rId13"/>
    <p:sldId id="278" r:id="rId14"/>
    <p:sldId id="279" r:id="rId15"/>
    <p:sldId id="280" r:id="rId16"/>
    <p:sldId id="281" r:id="rId17"/>
    <p:sldId id="282" r:id="rId18"/>
    <p:sldId id="283" r:id="rId19"/>
    <p:sldId id="284" r:id="rId20"/>
    <p:sldId id="285" r:id="rId21"/>
    <p:sldId id="261" r:id="rId22"/>
    <p:sldId id="273" r:id="rId23"/>
    <p:sldId id="258" r:id="rId24"/>
    <p:sldId id="276" r:id="rId25"/>
    <p:sldId id="267" r:id="rId26"/>
    <p:sldId id="260" r:id="rId27"/>
    <p:sldId id="266" r:id="rId28"/>
    <p:sldId id="262" r:id="rId29"/>
    <p:sldId id="272" r:id="rId30"/>
    <p:sldId id="297" r:id="rId31"/>
    <p:sldId id="298" r:id="rId32"/>
    <p:sldId id="299" r:id="rId33"/>
    <p:sldId id="300" r:id="rId34"/>
    <p:sldId id="301" r:id="rId35"/>
    <p:sldId id="302" r:id="rId36"/>
    <p:sldId id="303" r:id="rId37"/>
    <p:sldId id="304" r:id="rId38"/>
    <p:sldId id="305" r:id="rId39"/>
    <p:sldId id="306" r:id="rId40"/>
    <p:sldId id="307" r:id="rId41"/>
    <p:sldId id="308" r:id="rId42"/>
    <p:sldId id="309" r:id="rId43"/>
    <p:sldId id="310" r:id="rId44"/>
    <p:sldId id="311" r:id="rId45"/>
    <p:sldId id="312" r:id="rId46"/>
    <p:sldId id="313" r:id="rId47"/>
    <p:sldId id="314" r:id="rId48"/>
    <p:sldId id="316" r:id="rId49"/>
    <p:sldId id="317" r:id="rId50"/>
    <p:sldId id="318" r:id="rId51"/>
    <p:sldId id="319" r:id="rId52"/>
    <p:sldId id="320" r:id="rId53"/>
    <p:sldId id="321" r:id="rId54"/>
    <p:sldId id="322" r:id="rId55"/>
    <p:sldId id="323" r:id="rId56"/>
    <p:sldId id="324" r:id="rId57"/>
    <p:sldId id="325" r:id="rId58"/>
    <p:sldId id="326" r:id="rId59"/>
    <p:sldId id="327" r:id="rId60"/>
    <p:sldId id="328" r:id="rId61"/>
    <p:sldId id="329" r:id="rId62"/>
    <p:sldId id="330" r:id="rId63"/>
    <p:sldId id="331" r:id="rId64"/>
    <p:sldId id="332" r:id="rId65"/>
    <p:sldId id="333" r:id="rId66"/>
    <p:sldId id="340" r:id="rId67"/>
    <p:sldId id="341" r:id="rId68"/>
    <p:sldId id="342" r:id="rId69"/>
    <p:sldId id="343" r:id="rId70"/>
    <p:sldId id="344" r:id="rId71"/>
    <p:sldId id="345" r:id="rId72"/>
    <p:sldId id="346" r:id="rId73"/>
    <p:sldId id="347" r:id="rId74"/>
    <p:sldId id="348" r:id="rId75"/>
    <p:sldId id="350" r:id="rId76"/>
    <p:sldId id="351" r:id="rId77"/>
    <p:sldId id="352" r:id="rId78"/>
    <p:sldId id="353" r:id="rId79"/>
    <p:sldId id="354" r:id="rId80"/>
    <p:sldId id="355" r:id="rId81"/>
    <p:sldId id="356" r:id="rId82"/>
    <p:sldId id="357" r:id="rId83"/>
    <p:sldId id="358" r:id="rId84"/>
    <p:sldId id="359" r:id="rId85"/>
    <p:sldId id="360" r:id="rId86"/>
    <p:sldId id="361" r:id="rId87"/>
    <p:sldId id="362" r:id="rId88"/>
    <p:sldId id="363" r:id="rId89"/>
    <p:sldId id="364" r:id="rId90"/>
    <p:sldId id="365" r:id="rId91"/>
    <p:sldId id="366" r:id="rId92"/>
    <p:sldId id="367" r:id="rId93"/>
    <p:sldId id="368" r:id="rId94"/>
    <p:sldId id="369" r:id="rId95"/>
    <p:sldId id="370" r:id="rId96"/>
    <p:sldId id="371" r:id="rId97"/>
    <p:sldId id="372" r:id="rId98"/>
    <p:sldId id="373" r:id="rId99"/>
    <p:sldId id="374" r:id="rId100"/>
    <p:sldId id="375" r:id="rId101"/>
    <p:sldId id="376" r:id="rId102"/>
    <p:sldId id="275" r:id="rId103"/>
  </p:sldIdLst>
  <p:sldSz cx="12192000" cy="6858000"/>
  <p:notesSz cx="6797675" cy="9928225"/>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38B1855-1B75-4FBE-930C-398BA8C253C6}" styleName="Tema til typografi 2 - Markering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EC20E35-A176-4012-BC5E-935CFFF8708E}" styleName="Mellemlayout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6" d="100"/>
          <a:sy n="106" d="100"/>
        </p:scale>
        <p:origin x="126"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2" y="1"/>
            <a:ext cx="2945659" cy="498135"/>
          </a:xfrm>
          <a:prstGeom prst="rect">
            <a:avLst/>
          </a:prstGeom>
        </p:spPr>
        <p:txBody>
          <a:bodyPr vert="horz" lIns="95570" tIns="47785" rIns="95570" bIns="47785" rtlCol="0"/>
          <a:lstStyle>
            <a:lvl1pPr algn="l">
              <a:defRPr sz="1300"/>
            </a:lvl1pPr>
          </a:lstStyle>
          <a:p>
            <a:endParaRPr lang="da-DK"/>
          </a:p>
        </p:txBody>
      </p:sp>
      <p:sp>
        <p:nvSpPr>
          <p:cNvPr id="3" name="Pladsholder til dato 2"/>
          <p:cNvSpPr>
            <a:spLocks noGrp="1"/>
          </p:cNvSpPr>
          <p:nvPr>
            <p:ph type="dt" sz="quarter" idx="1"/>
          </p:nvPr>
        </p:nvSpPr>
        <p:spPr>
          <a:xfrm>
            <a:off x="3850445" y="1"/>
            <a:ext cx="2945659" cy="498135"/>
          </a:xfrm>
          <a:prstGeom prst="rect">
            <a:avLst/>
          </a:prstGeom>
        </p:spPr>
        <p:txBody>
          <a:bodyPr vert="horz" lIns="95570" tIns="47785" rIns="95570" bIns="47785" rtlCol="0"/>
          <a:lstStyle>
            <a:lvl1pPr algn="r">
              <a:defRPr sz="1300"/>
            </a:lvl1pPr>
          </a:lstStyle>
          <a:p>
            <a:fld id="{2E5E0DAD-99A3-4113-9661-492774A9D920}" type="datetimeFigureOut">
              <a:rPr lang="da-DK" smtClean="0"/>
              <a:t>25-09-2018</a:t>
            </a:fld>
            <a:endParaRPr lang="da-DK"/>
          </a:p>
        </p:txBody>
      </p:sp>
      <p:sp>
        <p:nvSpPr>
          <p:cNvPr id="4" name="Pladsholder til sidefod 3"/>
          <p:cNvSpPr>
            <a:spLocks noGrp="1"/>
          </p:cNvSpPr>
          <p:nvPr>
            <p:ph type="ftr" sz="quarter" idx="2"/>
          </p:nvPr>
        </p:nvSpPr>
        <p:spPr>
          <a:xfrm>
            <a:off x="2" y="9430091"/>
            <a:ext cx="2945659" cy="498134"/>
          </a:xfrm>
          <a:prstGeom prst="rect">
            <a:avLst/>
          </a:prstGeom>
        </p:spPr>
        <p:txBody>
          <a:bodyPr vert="horz" lIns="95570" tIns="47785" rIns="95570" bIns="47785" rtlCol="0" anchor="b"/>
          <a:lstStyle>
            <a:lvl1pPr algn="l">
              <a:defRPr sz="1300"/>
            </a:lvl1pPr>
          </a:lstStyle>
          <a:p>
            <a:endParaRPr lang="da-DK"/>
          </a:p>
        </p:txBody>
      </p:sp>
      <p:sp>
        <p:nvSpPr>
          <p:cNvPr id="5" name="Pladsholder til slidenummer 4"/>
          <p:cNvSpPr>
            <a:spLocks noGrp="1"/>
          </p:cNvSpPr>
          <p:nvPr>
            <p:ph type="sldNum" sz="quarter" idx="3"/>
          </p:nvPr>
        </p:nvSpPr>
        <p:spPr>
          <a:xfrm>
            <a:off x="3850445" y="9430091"/>
            <a:ext cx="2945659" cy="498134"/>
          </a:xfrm>
          <a:prstGeom prst="rect">
            <a:avLst/>
          </a:prstGeom>
        </p:spPr>
        <p:txBody>
          <a:bodyPr vert="horz" lIns="95570" tIns="47785" rIns="95570" bIns="47785" rtlCol="0" anchor="b"/>
          <a:lstStyle>
            <a:lvl1pPr algn="r">
              <a:defRPr sz="1300"/>
            </a:lvl1pPr>
          </a:lstStyle>
          <a:p>
            <a:fld id="{23EA9D32-AE74-47B4-A425-614B881A6C49}" type="slidenum">
              <a:rPr lang="da-DK" smtClean="0"/>
              <a:t>‹nr.›</a:t>
            </a:fld>
            <a:endParaRPr lang="da-DK"/>
          </a:p>
        </p:txBody>
      </p:sp>
    </p:spTree>
    <p:extLst>
      <p:ext uri="{BB962C8B-B14F-4D97-AF65-F5344CB8AC3E}">
        <p14:creationId xmlns:p14="http://schemas.microsoft.com/office/powerpoint/2010/main" val="128833498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i master</a:t>
            </a:r>
          </a:p>
        </p:txBody>
      </p:sp>
      <p:sp>
        <p:nvSpPr>
          <p:cNvPr id="4" name="Pladsholder til dato 3"/>
          <p:cNvSpPr>
            <a:spLocks noGrp="1"/>
          </p:cNvSpPr>
          <p:nvPr>
            <p:ph type="dt" sz="half" idx="10"/>
          </p:nvPr>
        </p:nvSpPr>
        <p:spPr/>
        <p:txBody>
          <a:bodyPr/>
          <a:lstStyle/>
          <a:p>
            <a:fld id="{6B3CB5FA-9F1F-48C5-A0A0-8576C600202E}" type="datetimeFigureOut">
              <a:rPr lang="da-DK" smtClean="0"/>
              <a:t>25-09-2018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2415495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6B3CB5FA-9F1F-48C5-A0A0-8576C600202E}" type="datetimeFigureOut">
              <a:rPr lang="da-DK" smtClean="0"/>
              <a:t>25-09-2018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2369323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6B3CB5FA-9F1F-48C5-A0A0-8576C600202E}" type="datetimeFigureOut">
              <a:rPr lang="da-DK" smtClean="0"/>
              <a:t>25-09-2018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4059195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6B3CB5FA-9F1F-48C5-A0A0-8576C600202E}" type="datetimeFigureOut">
              <a:rPr lang="da-DK" smtClean="0"/>
              <a:t>25-09-2018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3199926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6B3CB5FA-9F1F-48C5-A0A0-8576C600202E}" type="datetimeFigureOut">
              <a:rPr lang="da-DK" smtClean="0"/>
              <a:t>25-09-2018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257582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838200" y="1825625"/>
            <a:ext cx="5181600" cy="435133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72200" y="1825625"/>
            <a:ext cx="5181600" cy="435133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6B3CB5FA-9F1F-48C5-A0A0-8576C600202E}" type="datetimeFigureOut">
              <a:rPr lang="da-DK" smtClean="0"/>
              <a:t>25-09-2018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40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a-DK"/>
              <a:t>Klik for at redigere i master</a:t>
            </a:r>
          </a:p>
        </p:txBody>
      </p:sp>
      <p:sp>
        <p:nvSpPr>
          <p:cNvPr id="3" name="Pladsholder til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839788" y="2505075"/>
            <a:ext cx="5157787" cy="368458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6172200" y="2505075"/>
            <a:ext cx="5183188" cy="368458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6B3CB5FA-9F1F-48C5-A0A0-8576C600202E}" type="datetimeFigureOut">
              <a:rPr lang="da-DK" smtClean="0"/>
              <a:t>25-09-2018</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2848854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6B3CB5FA-9F1F-48C5-A0A0-8576C600202E}" type="datetimeFigureOut">
              <a:rPr lang="da-DK" smtClean="0"/>
              <a:t>25-09-2018</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1603508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6B3CB5FA-9F1F-48C5-A0A0-8576C600202E}" type="datetimeFigureOut">
              <a:rPr lang="da-DK" smtClean="0"/>
              <a:t>25-09-2018</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2069930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Pladsholder til dato 4"/>
          <p:cNvSpPr>
            <a:spLocks noGrp="1"/>
          </p:cNvSpPr>
          <p:nvPr>
            <p:ph type="dt" sz="half" idx="10"/>
          </p:nvPr>
        </p:nvSpPr>
        <p:spPr/>
        <p:txBody>
          <a:bodyPr/>
          <a:lstStyle/>
          <a:p>
            <a:fld id="{6B3CB5FA-9F1F-48C5-A0A0-8576C600202E}" type="datetimeFigureOut">
              <a:rPr lang="da-DK" smtClean="0"/>
              <a:t>25-09-2018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2847014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Pladsholder til dato 4"/>
          <p:cNvSpPr>
            <a:spLocks noGrp="1"/>
          </p:cNvSpPr>
          <p:nvPr>
            <p:ph type="dt" sz="half" idx="10"/>
          </p:nvPr>
        </p:nvSpPr>
        <p:spPr/>
        <p:txBody>
          <a:bodyPr/>
          <a:lstStyle/>
          <a:p>
            <a:fld id="{6B3CB5FA-9F1F-48C5-A0A0-8576C600202E}" type="datetimeFigureOut">
              <a:rPr lang="da-DK" smtClean="0"/>
              <a:t>25-09-2018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B2040B6-8BD8-4382-8243-6CF4FF6DE626}" type="slidenum">
              <a:rPr lang="da-DK" smtClean="0"/>
              <a:t>‹nr.›</a:t>
            </a:fld>
            <a:endParaRPr lang="da-DK"/>
          </a:p>
        </p:txBody>
      </p:sp>
    </p:spTree>
    <p:extLst>
      <p:ext uri="{BB962C8B-B14F-4D97-AF65-F5344CB8AC3E}">
        <p14:creationId xmlns:p14="http://schemas.microsoft.com/office/powerpoint/2010/main" val="2885785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3CB5FA-9F1F-48C5-A0A0-8576C600202E}" type="datetimeFigureOut">
              <a:rPr lang="da-DK" smtClean="0"/>
              <a:t>25-09-2018</a:t>
            </a:fld>
            <a:endParaRPr lang="da-DK"/>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2040B6-8BD8-4382-8243-6CF4FF6DE626}" type="slidenum">
              <a:rPr lang="da-DK" smtClean="0"/>
              <a:t>‹nr.›</a:t>
            </a:fld>
            <a:endParaRPr lang="da-DK"/>
          </a:p>
        </p:txBody>
      </p:sp>
    </p:spTree>
    <p:extLst>
      <p:ext uri="{BB962C8B-B14F-4D97-AF65-F5344CB8AC3E}">
        <p14:creationId xmlns:p14="http://schemas.microsoft.com/office/powerpoint/2010/main" val="855680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102.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10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10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stys@teknologisk.dk" TargetMode="External"/><Relationship Id="rId1" Type="http://schemas.openxmlformats.org/officeDocument/2006/relationships/slideLayout" Target="../slideLayouts/slideLayout6.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8" Type="http://schemas.openxmlformats.org/officeDocument/2006/relationships/slide" Target="slide39.xml"/><Relationship Id="rId13" Type="http://schemas.openxmlformats.org/officeDocument/2006/relationships/slide" Target="slide2.xml"/><Relationship Id="rId3" Type="http://schemas.openxmlformats.org/officeDocument/2006/relationships/slide" Target="slide48.xml"/><Relationship Id="rId7" Type="http://schemas.openxmlformats.org/officeDocument/2006/relationships/slide" Target="slide21.xml"/><Relationship Id="rId12" Type="http://schemas.openxmlformats.org/officeDocument/2006/relationships/slide" Target="slide93.xml"/><Relationship Id="rId2" Type="http://schemas.openxmlformats.org/officeDocument/2006/relationships/slide" Target="slide3.xml"/><Relationship Id="rId1" Type="http://schemas.openxmlformats.org/officeDocument/2006/relationships/slideLayout" Target="../slideLayouts/slideLayout6.xml"/><Relationship Id="rId6" Type="http://schemas.openxmlformats.org/officeDocument/2006/relationships/slide" Target="slide12.xml"/><Relationship Id="rId11" Type="http://schemas.openxmlformats.org/officeDocument/2006/relationships/slide" Target="slide84.xml"/><Relationship Id="rId5" Type="http://schemas.openxmlformats.org/officeDocument/2006/relationships/slide" Target="slide66.xml"/><Relationship Id="rId10" Type="http://schemas.openxmlformats.org/officeDocument/2006/relationships/slide" Target="slide75.xml"/><Relationship Id="rId4" Type="http://schemas.openxmlformats.org/officeDocument/2006/relationships/slide" Target="slide57.xml"/><Relationship Id="rId9" Type="http://schemas.openxmlformats.org/officeDocument/2006/relationships/slide" Target="slide30.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1.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5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3.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0.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6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1.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53.png"/></Relationships>
</file>

<file path=ppt/slides/_rels/slide6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6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8.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6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9.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7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7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7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5.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6.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7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6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8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8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8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4.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8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5.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8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77.png"/></Relationships>
</file>

<file path=ppt/slides/_rels/slide8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9.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9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 Target="slide2.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9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2.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9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3.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9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85.png"/></Relationships>
</file>

<file path=ppt/slides/_rels/slide9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9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en-GB" dirty="0">
                <a:solidFill>
                  <a:schemeClr val="tx2"/>
                </a:solidFill>
              </a:rPr>
              <a:t>Tech-mining </a:t>
            </a:r>
            <a:r>
              <a:rPr lang="en-GB" dirty="0" smtClean="0">
                <a:solidFill>
                  <a:schemeClr val="tx2"/>
                </a:solidFill>
              </a:rPr>
              <a:t>of</a:t>
            </a:r>
            <a:br>
              <a:rPr lang="en-GB" dirty="0" smtClean="0">
                <a:solidFill>
                  <a:schemeClr val="tx2"/>
                </a:solidFill>
              </a:rPr>
            </a:br>
            <a:r>
              <a:rPr lang="en-GB" dirty="0" smtClean="0">
                <a:solidFill>
                  <a:schemeClr val="tx2"/>
                </a:solidFill>
              </a:rPr>
              <a:t>Advanced </a:t>
            </a:r>
            <a:r>
              <a:rPr lang="en-GB" dirty="0">
                <a:solidFill>
                  <a:schemeClr val="tx2"/>
                </a:solidFill>
              </a:rPr>
              <a:t>T</a:t>
            </a:r>
            <a:r>
              <a:rPr lang="en-GB" dirty="0" smtClean="0">
                <a:solidFill>
                  <a:schemeClr val="tx2"/>
                </a:solidFill>
              </a:rPr>
              <a:t>echnologies</a:t>
            </a:r>
            <a:endParaRPr lang="en-GB" dirty="0">
              <a:solidFill>
                <a:schemeClr val="tx2"/>
              </a:solidFill>
            </a:endParaRPr>
          </a:p>
        </p:txBody>
      </p:sp>
      <p:sp>
        <p:nvSpPr>
          <p:cNvPr id="3" name="Undertitel 2"/>
          <p:cNvSpPr>
            <a:spLocks noGrp="1"/>
          </p:cNvSpPr>
          <p:nvPr>
            <p:ph type="subTitle" idx="1"/>
          </p:nvPr>
        </p:nvSpPr>
        <p:spPr/>
        <p:txBody>
          <a:bodyPr>
            <a:normAutofit fontScale="77500" lnSpcReduction="20000"/>
          </a:bodyPr>
          <a:lstStyle/>
          <a:p>
            <a:r>
              <a:rPr lang="en-GB" dirty="0">
                <a:solidFill>
                  <a:schemeClr val="tx2"/>
                </a:solidFill>
              </a:rPr>
              <a:t>Detecting world leaders through tech-mining</a:t>
            </a:r>
          </a:p>
          <a:p>
            <a:endParaRPr lang="en-GB" dirty="0">
              <a:solidFill>
                <a:schemeClr val="tx2"/>
              </a:solidFill>
            </a:endParaRPr>
          </a:p>
          <a:p>
            <a:r>
              <a:rPr lang="en-GB" dirty="0">
                <a:solidFill>
                  <a:schemeClr val="tx2"/>
                </a:solidFill>
              </a:rPr>
              <a:t>By </a:t>
            </a:r>
            <a:r>
              <a:rPr lang="en-GB" dirty="0">
                <a:solidFill>
                  <a:schemeClr val="tx2"/>
                </a:solidFill>
                <a:hlinkClick r:id="rId2" action="ppaction://hlinksldjump"/>
              </a:rPr>
              <a:t>Stig Yding Sørensen</a:t>
            </a:r>
            <a:r>
              <a:rPr lang="en-GB" dirty="0">
                <a:solidFill>
                  <a:schemeClr val="tx2"/>
                </a:solidFill>
              </a:rPr>
              <a:t>, Senior Specialist</a:t>
            </a:r>
          </a:p>
          <a:p>
            <a:r>
              <a:rPr lang="en-GB" b="1" dirty="0">
                <a:solidFill>
                  <a:schemeClr val="tx2"/>
                </a:solidFill>
              </a:rPr>
              <a:t>Danish Technological Institute</a:t>
            </a:r>
          </a:p>
          <a:p>
            <a:r>
              <a:rPr lang="en-GB" dirty="0">
                <a:solidFill>
                  <a:schemeClr val="tx2"/>
                </a:solidFill>
              </a:rPr>
              <a:t>Centre for Policy and Business Analysis</a:t>
            </a:r>
          </a:p>
        </p:txBody>
      </p:sp>
      <p:pic>
        <p:nvPicPr>
          <p:cNvPr id="9" name="Billed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99492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a:solidFill>
                  <a:schemeClr val="tx2"/>
                </a:solidFill>
              </a:rPr>
              <a:t>European leaders: Activity</a:t>
            </a:r>
            <a:br>
              <a:rPr lang="en-GB" b="1">
                <a:solidFill>
                  <a:schemeClr val="tx2"/>
                </a:solidFill>
              </a:rPr>
            </a:b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held by the top organisations in the technology field within the top 10 jurisdictions in Europe</a:t>
            </a:r>
            <a:endParaRPr lang="en-GB"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7" name="Rektangel 6"/>
          <p:cNvSpPr/>
          <p:nvPr/>
        </p:nvSpPr>
        <p:spPr>
          <a:xfrm>
            <a:off x="0" y="6488668"/>
            <a:ext cx="2147319" cy="369332"/>
          </a:xfrm>
          <a:prstGeom prst="rect">
            <a:avLst/>
          </a:prstGeom>
        </p:spPr>
        <p:txBody>
          <a:bodyPr wrap="none">
            <a:spAutoFit/>
          </a:bodyPr>
          <a:lstStyle/>
          <a:p>
            <a:r>
              <a:rPr lang="en-GB" b="1">
                <a:solidFill>
                  <a:schemeClr val="tx2"/>
                </a:solidFill>
              </a:rPr>
              <a:t>Artificial Intelligence</a:t>
            </a:r>
            <a:endParaRPr lang="en-GB"/>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Object 8"/>
          <p:cNvPicPr>
            <a:picLocks noChangeAspect="1"/>
          </p:cNvPicPr>
          <p:nvPr/>
        </p:nvPicPr>
        <p:blipFill>
          <a:blip r:embed="rId3" cstate="print"/>
          <a:stretch>
            <a:fillRect/>
          </a:stretch>
        </p:blipFill>
        <p:spPr>
          <a:xfrm>
            <a:off x="301273" y="2375120"/>
            <a:ext cx="10755748" cy="3814095"/>
          </a:xfrm>
          <a:prstGeom prst="rect">
            <a:avLst/>
          </a:prstGeom>
        </p:spPr>
      </p:pic>
      <p:pic>
        <p:nvPicPr>
          <p:cNvPr id="30" name="Billed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34738661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a:solidFill>
                  <a:schemeClr val="tx2"/>
                </a:solidFill>
              </a:rPr>
              <a:t>European leaders: Activity</a:t>
            </a:r>
            <a:br>
              <a:rPr lang="en-GB" b="1">
                <a:solidFill>
                  <a:schemeClr val="tx2"/>
                </a:solidFill>
              </a:rPr>
            </a:b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chemeClr val="tx2"/>
                </a:solidFill>
                <a:latin typeface="Arial" pitchFamily="34" charset="0"/>
                <a:cs typeface="Arial" pitchFamily="34" charset="0"/>
              </a:rPr>
              <a:t>The graph shows the number of patents the top organisations in the technology field hold within the top 10 jurisdictions in Europe</a:t>
            </a:r>
            <a:endParaRPr lang="en-GB" sz="140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7" name="Rektangel 6"/>
          <p:cNvSpPr/>
          <p:nvPr/>
        </p:nvSpPr>
        <p:spPr>
          <a:xfrm>
            <a:off x="0" y="6488668"/>
            <a:ext cx="1123384" cy="369332"/>
          </a:xfrm>
          <a:prstGeom prst="rect">
            <a:avLst/>
          </a:prstGeom>
        </p:spPr>
        <p:txBody>
          <a:bodyPr wrap="none">
            <a:spAutoFit/>
          </a:bodyPr>
          <a:lstStyle/>
          <a:p>
            <a:r>
              <a:rPr lang="en-GB" b="1">
                <a:solidFill>
                  <a:schemeClr val="tx2"/>
                </a:solidFill>
              </a:rPr>
              <a:t>Photonics</a:t>
            </a:r>
            <a:endParaRPr lang="en-GB"/>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Object 8"/>
          <p:cNvPicPr>
            <a:picLocks noChangeAspect="1"/>
          </p:cNvPicPr>
          <p:nvPr/>
        </p:nvPicPr>
        <p:blipFill>
          <a:blip r:embed="rId3" cstate="print"/>
          <a:stretch>
            <a:fillRect/>
          </a:stretch>
        </p:blipFill>
        <p:spPr>
          <a:xfrm>
            <a:off x="307617" y="2299772"/>
            <a:ext cx="10022285" cy="4437912"/>
          </a:xfrm>
          <a:prstGeom prst="rect">
            <a:avLst/>
          </a:prstGeom>
        </p:spPr>
      </p:pic>
      <p:pic>
        <p:nvPicPr>
          <p:cNvPr id="30" name="Billed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6239194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Top 10 European players</a:t>
            </a:r>
          </a:p>
        </p:txBody>
      </p:sp>
      <p:sp>
        <p:nvSpPr>
          <p:cNvPr id="4" name="Rektangel 3"/>
          <p:cNvSpPr/>
          <p:nvPr/>
        </p:nvSpPr>
        <p:spPr>
          <a:xfrm>
            <a:off x="0" y="6488668"/>
            <a:ext cx="1213794" cy="369332"/>
          </a:xfrm>
          <a:prstGeom prst="rect">
            <a:avLst/>
          </a:prstGeom>
        </p:spPr>
        <p:txBody>
          <a:bodyPr wrap="none">
            <a:spAutoFit/>
          </a:bodyPr>
          <a:lstStyle/>
          <a:p>
            <a:r>
              <a:rPr lang="da-DK" b="1" dirty="0" err="1">
                <a:solidFill>
                  <a:schemeClr val="tx2"/>
                </a:solidFill>
              </a:rPr>
              <a:t>Photonics</a:t>
            </a:r>
            <a:endParaRPr lang="da-DK" dirty="0"/>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25" name="Tabel 24"/>
          <p:cNvGraphicFramePr>
            <a:graphicFrameLocks noGrp="1"/>
          </p:cNvGraphicFramePr>
          <p:nvPr>
            <p:extLst>
              <p:ext uri="{D42A27DB-BD31-4B8C-83A1-F6EECF244321}">
                <p14:modId xmlns:p14="http://schemas.microsoft.com/office/powerpoint/2010/main" val="3458046176"/>
              </p:ext>
            </p:extLst>
          </p:nvPr>
        </p:nvGraphicFramePr>
        <p:xfrm>
          <a:off x="171450" y="1326920"/>
          <a:ext cx="11639396" cy="5026965"/>
        </p:xfrm>
        <a:graphic>
          <a:graphicData uri="http://schemas.openxmlformats.org/drawingml/2006/table">
            <a:tbl>
              <a:tblPr firstRow="1" bandCol="1">
                <a:tableStyleId>{8EC20E35-A176-4012-BC5E-935CFFF8708E}</a:tableStyleId>
              </a:tblPr>
              <a:tblGrid>
                <a:gridCol w="1190356">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PHILIPS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COMMISSARIAT A LENERGIE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CNRS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SIEMENS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SIEMENS HEALTHCARE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FRAUNHOFER INSTITUTES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ALCATEL-LUCENT</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MAX PLANCK INSTITUTES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PHILIPS INTPROP &amp; STANDARDS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STMICROELECTRONICS RES &amp; DEV</a:t>
                      </a:r>
                    </a:p>
                  </a:txBody>
                  <a:tcPr marL="9525" marR="9525" marT="9525" marB="0" anchor="ctr"/>
                </a:tc>
                <a:extLst>
                  <a:ext uri="{0D108BD9-81ED-4DB2-BD59-A6C34878D82A}">
                    <a16:rowId xmlns:a16="http://schemas.microsoft.com/office/drawing/2014/main" val="10000"/>
                  </a:ext>
                </a:extLst>
              </a:tr>
              <a:tr h="5586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718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351</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226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170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68</a:t>
                      </a:r>
                    </a:p>
                  </a:txBody>
                  <a:tcPr marL="9525" marR="9525" marT="9525" marB="0" anchor="ctr"/>
                </a:tc>
                <a:extLst>
                  <a:ext uri="{0D108BD9-81ED-4DB2-BD59-A6C34878D82A}">
                    <a16:rowId xmlns:a16="http://schemas.microsoft.com/office/drawing/2014/main" val="10001"/>
                  </a:ext>
                </a:extLst>
              </a:tr>
              <a:tr h="5586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Value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$ 356,110,000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$ 81,435,000</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$ 43,710,000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$ 19,490,000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$ 42,030,000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$ 16,225,000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$ 48,070,000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$ 14,930,000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$ 106,910,000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$ 6,910,000</a:t>
                      </a:r>
                    </a:p>
                  </a:txBody>
                  <a:tcPr marL="9525" marR="9525" marT="9525" marB="0" anchor="ctr"/>
                </a:tc>
                <a:extLst>
                  <a:ext uri="{0D108BD9-81ED-4DB2-BD59-A6C34878D82A}">
                    <a16:rowId xmlns:a16="http://schemas.microsoft.com/office/drawing/2014/main" val="10002"/>
                  </a:ext>
                </a:extLst>
              </a:tr>
              <a:tr h="5586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extLst>
                  <a:ext uri="{0D108BD9-81ED-4DB2-BD59-A6C34878D82A}">
                    <a16:rowId xmlns:a16="http://schemas.microsoft.com/office/drawing/2014/main" val="10003"/>
                  </a:ext>
                </a:extLst>
              </a:tr>
              <a:tr h="5586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Average Simple Family Value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$ 975,643</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$ 411,287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$ 328,646</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$ 397,755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$ 618,088</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$ 318,137</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$ 858,392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$ 497,666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$ 1,670,468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$ 172,750</a:t>
                      </a:r>
                    </a:p>
                  </a:txBody>
                  <a:tcPr marL="9525" marR="9525" marT="9525" marB="0" anchor="ctr"/>
                </a:tc>
                <a:extLst>
                  <a:ext uri="{0D108BD9-81ED-4DB2-BD59-A6C34878D82A}">
                    <a16:rowId xmlns:a16="http://schemas.microsoft.com/office/drawing/2014/main" val="10004"/>
                  </a:ext>
                </a:extLst>
              </a:tr>
              <a:tr h="5586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1940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1879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1994</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1956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1991</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1940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2001</a:t>
                      </a:r>
                    </a:p>
                  </a:txBody>
                  <a:tcPr marL="9525" marR="9525" marT="9525" marB="0" anchor="ctr"/>
                </a:tc>
                <a:extLst>
                  <a:ext uri="{0D108BD9-81ED-4DB2-BD59-A6C34878D82A}">
                    <a16:rowId xmlns:a16="http://schemas.microsoft.com/office/drawing/2014/main" val="10005"/>
                  </a:ext>
                </a:extLst>
              </a:tr>
              <a:tr h="5586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Top 5 Concepts</a:t>
                      </a:r>
                    </a:p>
                  </a:txBody>
                  <a:tcPr marL="9525" marR="9525" marT="9525" marB="0" anchor="ctr"/>
                </a:tc>
                <a:tc gridSpan="10">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Detection, Sample, Radiation  Detector, Light Source, X Ray</a:t>
                      </a:r>
                    </a:p>
                  </a:txBody>
                  <a:tcPr marL="9525" marR="9525" marT="9525" marB="0" anchor="ctr"/>
                </a:tc>
                <a:tc hMerge="1">
                  <a:txBody>
                    <a:bodyPr/>
                    <a:lstStyle/>
                    <a:p>
                      <a:endParaRPr lang="da-DK"/>
                    </a:p>
                  </a:txBody>
                  <a:tcPr/>
                </a:tc>
                <a:tc hMerge="1">
                  <a:txBody>
                    <a:bodyPr/>
                    <a:lstStyle/>
                    <a:p>
                      <a:endParaRPr lang="da-DK"/>
                    </a:p>
                  </a:txBody>
                  <a:tcPr/>
                </a:tc>
                <a:tc hMerge="1">
                  <a:txBody>
                    <a:bodyPr/>
                    <a:lstStyle/>
                    <a:p>
                      <a:endParaRPr lang="da-DK"/>
                    </a:p>
                  </a:txBody>
                  <a:tcPr/>
                </a:tc>
                <a:tc hMerge="1">
                  <a:txBody>
                    <a:bodyPr/>
                    <a:lstStyle/>
                    <a:p>
                      <a:endParaRPr lang="da-DK"/>
                    </a:p>
                  </a:txBody>
                  <a:tcPr/>
                </a:tc>
                <a:tc hMerge="1">
                  <a:txBody>
                    <a:bodyPr/>
                    <a:lstStyle/>
                    <a:p>
                      <a:endParaRPr lang="da-DK"/>
                    </a:p>
                  </a:txBody>
                  <a:tcPr/>
                </a:tc>
                <a:tc hMerge="1">
                  <a:txBody>
                    <a:bodyPr/>
                    <a:lstStyle/>
                    <a:p>
                      <a:endParaRPr lang="da-DK"/>
                    </a:p>
                  </a:txBody>
                  <a:tcPr/>
                </a:tc>
                <a:tc hMerge="1">
                  <a:txBody>
                    <a:bodyPr/>
                    <a:lstStyle/>
                    <a:p>
                      <a:endParaRPr lang="da-DK"/>
                    </a:p>
                  </a:txBody>
                  <a:tcPr/>
                </a:tc>
                <a:tc hMerge="1">
                  <a:txBody>
                    <a:bodyPr/>
                    <a:lstStyle/>
                    <a:p>
                      <a:endParaRPr lang="da-DK"/>
                    </a:p>
                  </a:txBody>
                  <a:tcPr/>
                </a:tc>
                <a:tc hMerge="1">
                  <a:txBody>
                    <a:bodyPr/>
                    <a:lstStyle/>
                    <a:p>
                      <a:endParaRPr lang="da-DK"/>
                    </a:p>
                  </a:txBody>
                  <a:tcPr/>
                </a:tc>
                <a:extLst>
                  <a:ext uri="{0D108BD9-81ED-4DB2-BD59-A6C34878D82A}">
                    <a16:rowId xmlns:a16="http://schemas.microsoft.com/office/drawing/2014/main" val="10006"/>
                  </a:ext>
                </a:extLst>
              </a:tr>
              <a:tr h="5586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Average Pendency Time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4.3 Year(s)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 Year(s)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4.3 Year(s)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 Year(s)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3.3 Year(s)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 Year(s)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4.8 Year(s)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4.3 Year(s)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5.8 Year(s)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 Year(s)</a:t>
                      </a:r>
                    </a:p>
                  </a:txBody>
                  <a:tcPr marL="9525" marR="9525" marT="9525" marB="0" anchor="ctr"/>
                </a:tc>
                <a:extLst>
                  <a:ext uri="{0D108BD9-81ED-4DB2-BD59-A6C34878D82A}">
                    <a16:rowId xmlns:a16="http://schemas.microsoft.com/office/drawing/2014/main" val="10007"/>
                  </a:ext>
                </a:extLst>
              </a:tr>
              <a:tr h="5586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81443566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Contact information</a:t>
            </a:r>
          </a:p>
        </p:txBody>
      </p:sp>
      <p:sp>
        <p:nvSpPr>
          <p:cNvPr id="3" name="Tekstfelt 2"/>
          <p:cNvSpPr txBox="1"/>
          <p:nvPr/>
        </p:nvSpPr>
        <p:spPr>
          <a:xfrm>
            <a:off x="2036780" y="2964263"/>
            <a:ext cx="5510035" cy="3108543"/>
          </a:xfrm>
          <a:prstGeom prst="rect">
            <a:avLst/>
          </a:prstGeom>
          <a:noFill/>
        </p:spPr>
        <p:txBody>
          <a:bodyPr wrap="none" rtlCol="0">
            <a:spAutoFit/>
          </a:bodyPr>
          <a:lstStyle/>
          <a:p>
            <a:r>
              <a:rPr lang="en-GB" sz="2800" dirty="0"/>
              <a:t>Senior Specialist </a:t>
            </a:r>
            <a:r>
              <a:rPr lang="en-GB" sz="2800" b="1" dirty="0">
                <a:solidFill>
                  <a:schemeClr val="tx2"/>
                </a:solidFill>
              </a:rPr>
              <a:t>Stig Yding Sørensen</a:t>
            </a:r>
          </a:p>
          <a:p>
            <a:endParaRPr lang="en-GB" sz="2800" dirty="0"/>
          </a:p>
          <a:p>
            <a:r>
              <a:rPr lang="en-GB" sz="2800" dirty="0"/>
              <a:t>Centre for Policy &amp; Business Analysis</a:t>
            </a:r>
          </a:p>
          <a:p>
            <a:r>
              <a:rPr lang="en-GB" sz="2800" dirty="0"/>
              <a:t>Danish Technological Institute</a:t>
            </a:r>
          </a:p>
          <a:p>
            <a:endParaRPr lang="en-GB" sz="2800" dirty="0"/>
          </a:p>
          <a:p>
            <a:r>
              <a:rPr lang="en-GB" sz="2800" dirty="0"/>
              <a:t>E: </a:t>
            </a:r>
            <a:r>
              <a:rPr lang="en-GB" sz="2800" dirty="0">
                <a:hlinkClick r:id="rId2"/>
              </a:rPr>
              <a:t>stys@teknologisk.dk</a:t>
            </a:r>
            <a:endParaRPr lang="en-GB" sz="2800" dirty="0"/>
          </a:p>
          <a:p>
            <a:r>
              <a:rPr lang="en-GB" sz="2800" dirty="0"/>
              <a:t>T: +45 7220 2704</a:t>
            </a:r>
          </a:p>
        </p:txBody>
      </p:sp>
      <p:pic>
        <p:nvPicPr>
          <p:cNvPr id="4" name="Billed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
        <p:nvSpPr>
          <p:cNvPr id="5" name="Ellipse 4">
            <a:hlinkClick r:id="rId4"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3589181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Top 10 European players</a:t>
            </a:r>
          </a:p>
        </p:txBody>
      </p:sp>
      <p:sp>
        <p:nvSpPr>
          <p:cNvPr id="4" name="Rektangel 3"/>
          <p:cNvSpPr/>
          <p:nvPr/>
        </p:nvSpPr>
        <p:spPr>
          <a:xfrm>
            <a:off x="0" y="6488668"/>
            <a:ext cx="2147319" cy="369332"/>
          </a:xfrm>
          <a:prstGeom prst="rect">
            <a:avLst/>
          </a:prstGeom>
        </p:spPr>
        <p:txBody>
          <a:bodyPr wrap="none">
            <a:spAutoFit/>
          </a:bodyPr>
          <a:lstStyle/>
          <a:p>
            <a:r>
              <a:rPr lang="en-GB" b="1" dirty="0">
                <a:solidFill>
                  <a:schemeClr val="tx2"/>
                </a:solidFill>
              </a:rPr>
              <a:t>Artificial Intelligence</a:t>
            </a:r>
            <a:endParaRPr lang="en-GB" dirty="0"/>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25" name="Tabel 24"/>
          <p:cNvGraphicFramePr>
            <a:graphicFrameLocks noGrp="1"/>
          </p:cNvGraphicFramePr>
          <p:nvPr>
            <p:extLst>
              <p:ext uri="{D42A27DB-BD31-4B8C-83A1-F6EECF244321}">
                <p14:modId xmlns:p14="http://schemas.microsoft.com/office/powerpoint/2010/main" val="3392580842"/>
              </p:ext>
            </p:extLst>
          </p:nvPr>
        </p:nvGraphicFramePr>
        <p:xfrm>
          <a:off x="300789" y="1491914"/>
          <a:ext cx="11675879" cy="4682161"/>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2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SIEMENS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IBM</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DAIMLER-CHRYSLER</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ROBERT BOSCH GMBH</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GOOGLE LLC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THOMSON LICENSING</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BAYERISCHE MOTOREN WERKE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PHILIPS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ELECTRONICS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RICOH</a:t>
                      </a:r>
                    </a:p>
                  </a:txBody>
                  <a:tcPr marL="9525" marR="9525" marT="9525" marB="0" anchor="ctr"/>
                </a:tc>
                <a:extLst>
                  <a:ext uri="{0D108BD9-81ED-4DB2-BD59-A6C34878D82A}">
                    <a16:rowId xmlns:a16="http://schemas.microsoft.com/office/drawing/2014/main" val="10000"/>
                  </a:ext>
                </a:extLst>
              </a:tr>
              <a:tr h="794482">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$ 79,130</a:t>
                      </a:r>
                      <a:r>
                        <a:rPr lang="en-GB" sz="1200" b="0" i="0" u="none" strike="noStrike" baseline="0"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$ 169,586m</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$ 104,193m</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$ 174,121m</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$ 18,706m</a:t>
                      </a:r>
                    </a:p>
                  </a:txBody>
                  <a:tcPr marL="9525" marR="9525" marT="9525" marB="0" anchor="ctr"/>
                </a:tc>
                <a:extLst>
                  <a:ext uri="{0D108BD9-81ED-4DB2-BD59-A6C34878D82A}">
                    <a16:rowId xmlns:a16="http://schemas.microsoft.com/office/drawing/2014/main" val="10001"/>
                  </a:ext>
                </a:extLst>
              </a:tr>
              <a:tr h="330274">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156</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65</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53</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30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26</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26</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23</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70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22</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18</a:t>
                      </a:r>
                    </a:p>
                  </a:txBody>
                  <a:tcPr marL="9525" marR="9525" marT="9525" marB="0" anchor="ctr"/>
                </a:tc>
                <a:extLst>
                  <a:ext uri="{0D108BD9-81ED-4DB2-BD59-A6C34878D82A}">
                    <a16:rowId xmlns:a16="http://schemas.microsoft.com/office/drawing/2014/main" val="10002"/>
                  </a:ext>
                </a:extLst>
              </a:tr>
              <a:tr h="433102">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414,400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282,488</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124,729</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93,200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105,613</a:t>
                      </a:r>
                    </a:p>
                  </a:txBody>
                  <a:tcPr marL="9525" marR="9525" marT="9525" marB="0" anchor="ctr"/>
                </a:tc>
                <a:extLst>
                  <a:ext uri="{0D108BD9-81ED-4DB2-BD59-A6C34878D82A}">
                    <a16:rowId xmlns:a16="http://schemas.microsoft.com/office/drawing/2014/main" val="10003"/>
                  </a:ext>
                </a:extLst>
              </a:tr>
              <a:tr h="794482">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Market Cap</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$ 156,87</a:t>
                      </a:r>
                      <a:r>
                        <a:rPr lang="en-GB" sz="1200" b="0" i="0" u="none" strike="noStrike" baseline="0"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5m</a:t>
                      </a:r>
                      <a:endPar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$ 81,143m</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$ 36,872m</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$ 148,466m</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$ 5,027m</a:t>
                      </a:r>
                    </a:p>
                  </a:txBody>
                  <a:tcPr marL="9525" marR="9525" marT="9525" marB="0" anchor="ctr"/>
                </a:tc>
                <a:extLst>
                  <a:ext uri="{0D108BD9-81ED-4DB2-BD59-A6C34878D82A}">
                    <a16:rowId xmlns:a16="http://schemas.microsoft.com/office/drawing/2014/main" val="10004"/>
                  </a:ext>
                </a:extLst>
              </a:tr>
              <a:tr h="646900">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Portfolio Value</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$ 6,305,000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$ 4,260,000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$ 520,000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$ 1,890,000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$ 820,000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$ 480,000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$ 160,000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$ 9,150,000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$ 1,190,000</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$ 2,040,000</a:t>
                      </a:r>
                    </a:p>
                  </a:txBody>
                  <a:tcPr marL="9525" marR="9525" marT="9525" marB="0" anchor="ctr"/>
                </a:tc>
                <a:extLst>
                  <a:ext uri="{0D108BD9-81ED-4DB2-BD59-A6C34878D82A}">
                    <a16:rowId xmlns:a16="http://schemas.microsoft.com/office/drawing/2014/main" val="10005"/>
                  </a:ext>
                </a:extLst>
              </a:tr>
              <a:tr h="794482">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$ 5,226m</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$ 4,618m</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$ 6,486m</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$ 6,371m</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$ 824m</a:t>
                      </a:r>
                    </a:p>
                  </a:txBody>
                  <a:tcPr marL="9525" marR="9525" marT="9525" marB="0" anchor="ctr"/>
                </a:tc>
                <a:extLst>
                  <a:ext uri="{0D108BD9-81ED-4DB2-BD59-A6C34878D82A}">
                    <a16:rowId xmlns:a16="http://schemas.microsoft.com/office/drawing/2014/main" val="10006"/>
                  </a:ext>
                </a:extLst>
              </a:tr>
              <a:tr h="330274">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chemeClr val="tx1"/>
                          </a:solidFill>
                          <a:effectLst/>
                          <a:latin typeface="Calibri" panose="020F0502020204030204" pitchFamily="34" charset="0"/>
                          <a:ea typeface="SimSun" panose="02010600030101010101" pitchFamily="2" charset="-122"/>
                          <a:cs typeface="Calibri" panose="020F0502020204030204" pitchFamily="34" charset="0"/>
                        </a:rPr>
                        <a:t>6.60%</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2.72%</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6.23%</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3.66%</a:t>
                      </a:r>
                    </a:p>
                  </a:txBody>
                  <a:tcPr marL="9525" marR="9525" marT="9525" marB="0" anchor="ctr"/>
                </a:tc>
                <a:tc>
                  <a:txBody>
                    <a:bodyPr/>
                    <a:lstStyle/>
                    <a:p>
                      <a:pPr algn="l" fontAlgn="ctr"/>
                      <a:r>
                        <a:rPr lang="en-GB" sz="1200" b="0" i="0" u="none" strike="noStrike" noProof="0" dirty="0">
                          <a:solidFill>
                            <a:schemeClr val="tx1"/>
                          </a:solidFill>
                          <a:effectLst/>
                          <a:latin typeface="Calibri" panose="020F0502020204030204" pitchFamily="34" charset="0"/>
                          <a:ea typeface="SimSun" panose="02010600030101010101" pitchFamily="2" charset="-122"/>
                          <a:cs typeface="Calibri" panose="020F0502020204030204" pitchFamily="34" charset="0"/>
                        </a:rPr>
                        <a:t>4.41%</a:t>
                      </a:r>
                    </a:p>
                  </a:txBody>
                  <a:tcPr marL="9525" marR="9525" marT="9525" marB="0" anchor="ctr"/>
                </a:tc>
                <a:extLst>
                  <a:ext uri="{0D108BD9-81ED-4DB2-BD59-A6C34878D82A}">
                    <a16:rowId xmlns:a16="http://schemas.microsoft.com/office/drawing/2014/main" val="10007"/>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075876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107004" y="-136187"/>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07004"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ekstfelt 6"/>
          <p:cNvSpPr txBox="1"/>
          <p:nvPr/>
        </p:nvSpPr>
        <p:spPr>
          <a:xfrm>
            <a:off x="5526" y="1325553"/>
            <a:ext cx="7113837" cy="4524315"/>
          </a:xfrm>
          <a:prstGeom prst="rect">
            <a:avLst/>
          </a:prstGeom>
          <a:noFill/>
        </p:spPr>
        <p:txBody>
          <a:bodyPr wrap="square" rtlCol="0">
            <a:spAutoFit/>
          </a:bodyPr>
          <a:lstStyle/>
          <a:p>
            <a:r>
              <a:rPr lang="en-US" sz="800" dirty="0">
                <a:solidFill>
                  <a:schemeClr val="accent6"/>
                </a:solidFill>
              </a:rPr>
              <a:t>IPC:(B29C70/38 OR A63F13/803 OR A61B34/37 OR A61B34/30) or CPC:(A22B5/0041 OR A01D46/30 OR A47L2201/00 OR A47L9/2873 OR A61B2034/305 OR A61B34/30 OR A61B34/37 OR A61H2201/1659 OR A61F2002/704 OR A61M25/0116 OR A61N5/1083 OR A63F13/803 OR A63H33/003 OR B01J2219/00691 OR B05B13/0431 OR B07C2501/0063 OR B07C OR B25J11/0015 OR B25J13/089 OR B25J19/0029 OR B25J9/0003 OR B25J9/065 OR B25J9/1035 OR B29C2045/4216 OR B29C2045/4266 OR B29C2045/4275 OR B29C2045/4283 OR B29C2045/4291 OR B29C2945/76317 OR B29C2945/76795 OR B29C37/0007 OR B29C66/863 OR B32B2038/1891 OR B60C25/0515 OR B64G2001/247 OR B64G2004/005 OR B65F2230/14 OR B65H2555/31 OR B67D2007/0403 OR F16C2322/59 OR F16H2057/0043 OR F16H2061/0071 OR F24F2221/42 OR F41H7/005 OR G01N35/0099 OR G01S13/881 OR G05B2219/00 OR G05B2219/2661 OR G05B2219/31008 OR G05B2219/31028 OR G05B2219/31076 OR G05B2219/31077 OR G05B2219/31078 OR G05B2219/31081 OR G05B2219/31305 OR G05B2219/31371 OR G05B2219/32278 OR G05B2219/32386 OR G05B2219/33097 OR G05B2219/33259 OR G05B2219/34277 OR G05B2219/34348 OR G05B2219/34456 OR G05B2219/35144 OR G05B2219/36017 OR G05B2219/36411 OR G05B2219/36427 OR G05B2219/36459 OR G05B2219/36475 OR G05B2219/36517 OR G05B2219/37021 OR G05B2219/37605 OR G05B2219/39001 OR G05B2219/39 OR G05B2219/39031 OR G05B2219/39042 OR G05B2219/39043 OR G05B2219/39046 OR G05B2219/39047 OR G05B2219/39048 OR G05B2219/39053 OR G05B2219/39059 OR G05B2219/39083 OR G05B2219/39094 OR G05B2219/39096 OR G05B2219/39132 OR G05B2219/39138 OR G05B2219/39143 OR G05B2219/39144 OR G05B2219/39146 OR G05B2219/39151 OR G05B2219/39154 OR G05B2219/39162 OR G05B2219/39163 OR G05B2219/39164 OR G05B2219/39165 OR G05B2219/39166 OR G05B2219/39168 OR G05B2219/39184 OR G05B2219/39208 OR G05B2219/39229 OR G05B2219/39233 OR G05B2219/39254 OR G05B2219/39259 OR G05B2219/39263 OR G05B2219/39369 OR G05B2219/39371 OR G05B2219/39384 OR G05B2219/39397 OR G05B2219/39402 OR G05B2219/39412 OR G05B2219/39413 OR G05B2219/39427 OR G05B2219/39428 OR G05B2219/39432 OR G05B2219/39433 OR G05B2219/39444 OR G05B2219/39445 OR G05B2219/39448 OR G05B2219/39451 OR G05B2219/39518 OR G05B2219/39567 OR G05B2219/40 OR G05B2219/40002 OR G05B2219/40039 OR G05B2219/40041 OR G05B2219/40042 OR B29C64/379 OR B29C70/38 OR G05B2219/40048 OR G05B2219/40083 OR G05B2219/40089 OR G05B2219/40099 OR G05B2219/40153 OR G05B2219/40165 OR G05B2219/40171 OR G05B2219/40173 OR G05B2219/40174 OR G05B2219/40196 OR G05B2219/40202 OR G05B2219/40216 OR G05B2219/40221 OR G05B2219/40224 OR G05B2219/40225 OR G05B2219/40227 OR G05B2219/40233 OR G05B2219/40234 OR G05B2219/40235 OR G05B2219/40238 OR G05B2219/40239 OR G05B2219/40241 OR G05B2219/40243 OR G05B2219/40251 OR G05B2219/40252 OR G05B2219/40253 OR G05B2219/40258 OR G05B2219/40264 OR G05B2219/40269 OR G05B2219/40276 OR G05B2219/40294 OR G05B2219/40301 OR G05B2219/40302 OR G05B2219/40305 OR G05B2219/40306 OR G05B2219/40307 OR G05B2219/40308 OR G05B2219/40316 OR G05B2219/40323 OR G05B2219/40353 OR G05B2219/40363 OR G05B2219/40364 OR G05B2219/40382 OR G05B2219/40388 OR G05B2219/40389 OR G05B2219/40391 OR G05B2219/40392 OR G05B2219/40394 OR G05B2219/40396 OR G05B2219/40397 OR G05B2219/40398 OR G05B2219/40409 OR G05B2219/40411 OR G05B2219/40413 OR G05B2219/40414 OR G05B2219/40415 OR G05B2219/40419 OR G05B2219/40434 OR G05B2219/40437 OR G05B2219/40449 OR G05B2219/40451 OR G05B2219/40478 OR G05B2219/40479 OR G05B2219/40494 OR G05B2219/40514 OR G05B2219/40522 OR G05B2219/40523 OR G05B2219/40528 OR G05B2219/40537 OR G05B2219/40582 OR G05B2219/40602 OR G05B2219/43119 OR G05B2219/45058 OR G05B2219/45059 OR G05B2219/45061 OR G05B2219/45062 OR G05B2219/45064 OR G05B2219/45065 OR G05B2219/45066 OR G05B2219/45068 OR G05B2219/45074 OR G05B2219/45079 OR G05B2219/45081 OR G05B2219/45082 OR G05B2219/45083 OR G05B2219/45084 OR G05B2219/45085 OR G05B2219/45086 OR G05B2219/45087 OR G05B2219/45088 OR G05B2219/45089 OR G05B2219/45091 OR G05B2219/45092 OR G05B2219/45093 OR G05B2219/45094 OR G05B2219/45097 OR G05B2219/45098 OR G05B2219/45099 OR G05B2219/45101 OR G05B2219/45104 OR G05B2219/45107 OR G05B2219/45108 OR G05B2219/45109 OR G05B2219/45113 OR G05B2219/45114 OR G05B2219/45115 OR G05B2219/45123 OR G05B2219/49195 OR G05B2219/50362 OR G05B2219/50363 OR G05B2219/50377 OR G05B2219/50391 OR G05D2201/0217 OR G06K9/00664 OR G06N3/008 OR G06T1/0014 OR H01H2231/04 OR H01L21/67742 OR H01L21/67766 OR H01L21/68707 OR H04N2201/0464 OR H04Q1/147 OR Y10S320/34 OR Y10S483/901 OR Y10S700/90 OR Y10S901/01 OR Y10S901/08 OR Y10T74/20305) or ABST:(robot*) NOT PN:(CN)</a:t>
            </a:r>
            <a:endParaRPr lang="da-DK" sz="800" dirty="0">
              <a:solidFill>
                <a:schemeClr val="accent6"/>
              </a:solidFill>
            </a:endParaRPr>
          </a:p>
        </p:txBody>
      </p:sp>
      <p:sp>
        <p:nvSpPr>
          <p:cNvPr id="2" name="Titel 1"/>
          <p:cNvSpPr>
            <a:spLocks noGrp="1"/>
          </p:cNvSpPr>
          <p:nvPr>
            <p:ph type="title"/>
          </p:nvPr>
        </p:nvSpPr>
        <p:spPr>
          <a:xfrm>
            <a:off x="831850" y="1709738"/>
            <a:ext cx="6327707" cy="2852737"/>
          </a:xfrm>
        </p:spPr>
        <p:txBody>
          <a:bodyPr/>
          <a:lstStyle/>
          <a:p>
            <a:r>
              <a:rPr lang="en-GB" b="1" dirty="0">
                <a:solidFill>
                  <a:schemeClr val="tx2"/>
                </a:solidFill>
              </a:rPr>
              <a:t>Automation and Robotics</a:t>
            </a:r>
            <a:endParaRPr lang="en-GB" dirty="0">
              <a:solidFill>
                <a:schemeClr val="tx2"/>
              </a:solidFill>
            </a:endParaRPr>
          </a:p>
        </p:txBody>
      </p:sp>
      <p:sp>
        <p:nvSpPr>
          <p:cNvPr id="3" name="Pladsholder til tekst 2"/>
          <p:cNvSpPr>
            <a:spLocks noGrp="1"/>
          </p:cNvSpPr>
          <p:nvPr>
            <p:ph type="body" idx="1"/>
          </p:nvPr>
        </p:nvSpPr>
        <p:spPr/>
        <p:txBody>
          <a:bodyPr/>
          <a:lstStyle/>
          <a:p>
            <a:r>
              <a:rPr lang="da-DK" dirty="0">
                <a:solidFill>
                  <a:schemeClr val="tx2"/>
                </a:solidFill>
              </a:rPr>
              <a:t>Global patents: 120,375 patent families</a:t>
            </a:r>
          </a:p>
          <a:p>
            <a:r>
              <a:rPr lang="da-DK" dirty="0">
                <a:solidFill>
                  <a:schemeClr val="tx2"/>
                </a:solidFill>
              </a:rPr>
              <a:t>European patents: 19,328 patent families</a:t>
            </a:r>
          </a:p>
          <a:p>
            <a:r>
              <a:rPr lang="da-DK" dirty="0">
                <a:solidFill>
                  <a:schemeClr val="tx2"/>
                </a:solidFill>
              </a:rPr>
              <a:t>Danish patents: 214 patent families</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dirty="0">
                <a:solidFill>
                  <a:schemeClr val="tx2"/>
                </a:solidFill>
              </a:rPr>
              <a:t>Materials, production, and nano-tech:</a:t>
            </a:r>
          </a:p>
          <a:p>
            <a:endParaRPr lang="en-GB" dirty="0">
              <a:solidFill>
                <a:schemeClr val="tx2"/>
              </a:solidFill>
            </a:endParaRPr>
          </a:p>
        </p:txBody>
      </p:sp>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9" name="Ellipse 28">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8" name="Billede 7"/>
          <p:cNvPicPr>
            <a:picLocks noChangeAspect="1"/>
          </p:cNvPicPr>
          <p:nvPr/>
        </p:nvPicPr>
        <p:blipFill>
          <a:blip r:embed="rId3"/>
          <a:stretch>
            <a:fillRect/>
          </a:stretch>
        </p:blipFill>
        <p:spPr>
          <a:xfrm>
            <a:off x="7089380" y="1118681"/>
            <a:ext cx="4877076" cy="4344769"/>
          </a:xfrm>
          <a:prstGeom prst="rect">
            <a:avLst/>
          </a:prstGeom>
        </p:spPr>
      </p:pic>
    </p:spTree>
    <p:extLst>
      <p:ext uri="{BB962C8B-B14F-4D97-AF65-F5344CB8AC3E}">
        <p14:creationId xmlns:p14="http://schemas.microsoft.com/office/powerpoint/2010/main" val="1228237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a:blip r:embed="rId2"/>
          <a:stretch>
            <a:fillRect/>
          </a:stretch>
        </p:blipFill>
        <p:spPr>
          <a:xfrm>
            <a:off x="0" y="-85725"/>
            <a:ext cx="12192000" cy="5938887"/>
          </a:xfrm>
          <a:prstGeom prst="rect">
            <a:avLst/>
          </a:prstGeom>
        </p:spPr>
      </p:pic>
      <p:sp>
        <p:nvSpPr>
          <p:cNvPr id="8" name="Rektangel 7"/>
          <p:cNvSpPr/>
          <p:nvPr/>
        </p:nvSpPr>
        <p:spPr>
          <a:xfrm>
            <a:off x="0" y="6488668"/>
            <a:ext cx="6301918" cy="369332"/>
          </a:xfrm>
          <a:prstGeom prst="rect">
            <a:avLst/>
          </a:prstGeom>
        </p:spPr>
        <p:txBody>
          <a:bodyPr wrap="none">
            <a:spAutoFit/>
          </a:bodyPr>
          <a:lstStyle/>
          <a:p>
            <a:r>
              <a:rPr lang="en-GB" b="1" dirty="0">
                <a:solidFill>
                  <a:schemeClr val="tx2"/>
                </a:solidFill>
              </a:rPr>
              <a:t>Automation and robotics 2017–2018, based on 10,000 patents</a:t>
            </a:r>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543" y="5939798"/>
            <a:ext cx="1463040" cy="350520"/>
          </a:xfrm>
          <a:prstGeom prst="rect">
            <a:avLst/>
          </a:prstGeom>
        </p:spPr>
      </p:pic>
    </p:spTree>
    <p:extLst>
      <p:ext uri="{BB962C8B-B14F-4D97-AF65-F5344CB8AC3E}">
        <p14:creationId xmlns:p14="http://schemas.microsoft.com/office/powerpoint/2010/main" val="2157033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602900" y="142875"/>
            <a:ext cx="11237357" cy="6658613"/>
          </a:xfrm>
          <a:prstGeom prst="rect">
            <a:avLst/>
          </a:prstGeom>
        </p:spPr>
      </p:pic>
      <p:sp>
        <p:nvSpPr>
          <p:cNvPr id="2" name="Titel 1"/>
          <p:cNvSpPr>
            <a:spLocks noGrp="1"/>
          </p:cNvSpPr>
          <p:nvPr>
            <p:ph type="title"/>
          </p:nvPr>
        </p:nvSpPr>
        <p:spPr>
          <a:xfrm>
            <a:off x="335692" y="447504"/>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2570768" cy="369332"/>
          </a:xfrm>
          <a:prstGeom prst="rect">
            <a:avLst/>
          </a:prstGeom>
        </p:spPr>
        <p:txBody>
          <a:bodyPr wrap="none">
            <a:spAutoFit/>
          </a:bodyPr>
          <a:lstStyle/>
          <a:p>
            <a:r>
              <a:rPr lang="en-GB" b="1" dirty="0">
                <a:solidFill>
                  <a:schemeClr val="tx2"/>
                </a:solidFill>
              </a:rPr>
              <a:t>Automation and robotics</a:t>
            </a:r>
            <a:endParaRPr lang="en-GB" dirty="0"/>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6" name="Bille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63905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2"/>
          <a:stretch>
            <a:fillRect/>
          </a:stretch>
        </p:blipFill>
        <p:spPr>
          <a:xfrm>
            <a:off x="1144670" y="52761"/>
            <a:ext cx="10666176" cy="6748728"/>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dirty="0"/>
              <a:t>Publication trend of main countries - 10 years</a:t>
            </a:r>
          </a:p>
        </p:txBody>
      </p:sp>
      <p:sp>
        <p:nvSpPr>
          <p:cNvPr id="4" name="Rektangel 3"/>
          <p:cNvSpPr/>
          <p:nvPr/>
        </p:nvSpPr>
        <p:spPr>
          <a:xfrm>
            <a:off x="0" y="6488668"/>
            <a:ext cx="2570768" cy="646331"/>
          </a:xfrm>
          <a:prstGeom prst="rect">
            <a:avLst/>
          </a:prstGeom>
        </p:spPr>
        <p:txBody>
          <a:bodyPr wrap="none">
            <a:spAutoFit/>
          </a:bodyPr>
          <a:lstStyle/>
          <a:p>
            <a:r>
              <a:rPr lang="en-GB" b="1" dirty="0">
                <a:solidFill>
                  <a:schemeClr val="tx2"/>
                </a:solidFill>
              </a:rPr>
              <a:t>Automation and robotics</a:t>
            </a:r>
            <a:endParaRPr lang="en-GB" dirty="0"/>
          </a:p>
          <a:p>
            <a:endParaRPr lang="en-GB" dirty="0"/>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6" name="Billed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879731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2754665" cy="646331"/>
          </a:xfrm>
          <a:prstGeom prst="rect">
            <a:avLst/>
          </a:prstGeom>
        </p:spPr>
        <p:txBody>
          <a:bodyPr wrap="none">
            <a:spAutoFit/>
          </a:bodyPr>
          <a:lstStyle/>
          <a:p>
            <a:r>
              <a:rPr lang="da-DK" b="1" dirty="0">
                <a:solidFill>
                  <a:schemeClr val="tx2"/>
                </a:solidFill>
              </a:rPr>
              <a:t>Automation and </a:t>
            </a:r>
            <a:r>
              <a:rPr lang="da-DK" b="1" dirty="0" err="1">
                <a:solidFill>
                  <a:schemeClr val="tx2"/>
                </a:solidFill>
              </a:rPr>
              <a:t>robotics</a:t>
            </a:r>
            <a:endParaRPr lang="da-DK" dirty="0"/>
          </a:p>
          <a:p>
            <a:endParaRPr lang="da-DK" dirty="0"/>
          </a:p>
        </p:txBody>
      </p:sp>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6" name="Ellipse 25">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7" name="Object 6"/>
          <p:cNvPicPr>
            <a:picLocks noChangeAspect="1"/>
          </p:cNvPicPr>
          <p:nvPr/>
        </p:nvPicPr>
        <p:blipFill rotWithShape="1">
          <a:blip r:embed="rId3" cstate="print"/>
          <a:srcRect r="26569"/>
          <a:stretch/>
        </p:blipFill>
        <p:spPr>
          <a:xfrm>
            <a:off x="-481224" y="0"/>
            <a:ext cx="11970926" cy="4752870"/>
          </a:xfrm>
          <a:prstGeom prst="rect">
            <a:avLst/>
          </a:prstGeom>
        </p:spPr>
      </p:pic>
      <p:pic>
        <p:nvPicPr>
          <p:cNvPr id="28" name="Object 8"/>
          <p:cNvPicPr>
            <a:picLocks noChangeAspect="1"/>
          </p:cNvPicPr>
          <p:nvPr/>
        </p:nvPicPr>
        <p:blipFill rotWithShape="1">
          <a:blip r:embed="rId4" cstate="print"/>
          <a:srcRect l="31435" r="26650"/>
          <a:stretch/>
        </p:blipFill>
        <p:spPr>
          <a:xfrm>
            <a:off x="1848896" y="3070917"/>
            <a:ext cx="5872728" cy="3574161"/>
          </a:xfrm>
          <a:prstGeom prst="rect">
            <a:avLst/>
          </a:prstGeom>
        </p:spPr>
      </p:pic>
      <p:pic>
        <p:nvPicPr>
          <p:cNvPr id="29" name="Billed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078661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da-DK" b="1" dirty="0">
                <a:solidFill>
                  <a:schemeClr val="tx2"/>
                </a:solidFill>
              </a:rPr>
              <a:t>Global </a:t>
            </a:r>
            <a:r>
              <a:rPr lang="da-DK" b="1" dirty="0" err="1">
                <a:solidFill>
                  <a:schemeClr val="tx2"/>
                </a:solidFill>
              </a:rPr>
              <a:t>leaders</a:t>
            </a:r>
            <a:endParaRPr lang="da-DK" dirty="0">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2"/>
                </a:solidFill>
                <a:latin typeface="Arial" pitchFamily="34" charset="0"/>
                <a:cs typeface="Arial" pitchFamily="34" charset="0"/>
              </a:rPr>
              <a:t>The graph shows the number of patents the top organisations in the technology field hold within the top 10 jurisdictions in the world</a:t>
            </a:r>
            <a:endParaRPr lang="en-US"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a:p>
            <a:endParaRPr lang="en-US" sz="1400" dirty="0">
              <a:solidFill>
                <a:schemeClr val="tx2"/>
              </a:solidFill>
            </a:endParaRPr>
          </a:p>
        </p:txBody>
      </p:sp>
      <p:sp>
        <p:nvSpPr>
          <p:cNvPr id="6" name="Rektangel 5"/>
          <p:cNvSpPr/>
          <p:nvPr/>
        </p:nvSpPr>
        <p:spPr>
          <a:xfrm>
            <a:off x="0" y="6488668"/>
            <a:ext cx="2754665" cy="646331"/>
          </a:xfrm>
          <a:prstGeom prst="rect">
            <a:avLst/>
          </a:prstGeom>
        </p:spPr>
        <p:txBody>
          <a:bodyPr wrap="none">
            <a:spAutoFit/>
          </a:bodyPr>
          <a:lstStyle/>
          <a:p>
            <a:r>
              <a:rPr lang="da-DK" b="1" dirty="0">
                <a:solidFill>
                  <a:schemeClr val="tx2"/>
                </a:solidFill>
              </a:rPr>
              <a:t>Automation and </a:t>
            </a:r>
            <a:r>
              <a:rPr lang="da-DK" b="1" dirty="0" err="1">
                <a:solidFill>
                  <a:schemeClr val="tx2"/>
                </a:solidFill>
              </a:rPr>
              <a:t>robotics</a:t>
            </a:r>
            <a:endParaRPr lang="da-DK" dirty="0"/>
          </a:p>
          <a:p>
            <a:endParaRPr lang="da-DK" dirty="0"/>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7" name="Ellipse 26">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8" name="Object 8"/>
          <p:cNvPicPr>
            <a:picLocks noChangeAspect="1"/>
          </p:cNvPicPr>
          <p:nvPr/>
        </p:nvPicPr>
        <p:blipFill>
          <a:blip r:embed="rId3" cstate="print"/>
          <a:stretch>
            <a:fillRect/>
          </a:stretch>
        </p:blipFill>
        <p:spPr>
          <a:xfrm>
            <a:off x="1017615" y="2121192"/>
            <a:ext cx="10216442" cy="4523886"/>
          </a:xfrm>
          <a:prstGeom prst="rect">
            <a:avLst/>
          </a:prstGeom>
        </p:spPr>
      </p:pic>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723425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Top 10 global players</a:t>
            </a:r>
          </a:p>
        </p:txBody>
      </p:sp>
      <p:sp>
        <p:nvSpPr>
          <p:cNvPr id="4" name="Rektangel 3"/>
          <p:cNvSpPr/>
          <p:nvPr/>
        </p:nvSpPr>
        <p:spPr>
          <a:xfrm>
            <a:off x="0" y="6488668"/>
            <a:ext cx="2754665" cy="646331"/>
          </a:xfrm>
          <a:prstGeom prst="rect">
            <a:avLst/>
          </a:prstGeom>
        </p:spPr>
        <p:txBody>
          <a:bodyPr wrap="none">
            <a:spAutoFit/>
          </a:bodyPr>
          <a:lstStyle/>
          <a:p>
            <a:r>
              <a:rPr lang="da-DK" b="1" dirty="0">
                <a:solidFill>
                  <a:schemeClr val="tx2"/>
                </a:solidFill>
              </a:rPr>
              <a:t>Automation and </a:t>
            </a:r>
            <a:r>
              <a:rPr lang="da-DK" b="1" dirty="0" err="1">
                <a:solidFill>
                  <a:schemeClr val="tx2"/>
                </a:solidFill>
              </a:rPr>
              <a:t>robotics</a:t>
            </a:r>
            <a:endParaRPr lang="da-DK" dirty="0"/>
          </a:p>
          <a:p>
            <a:endParaRPr lang="da-DK" dirty="0"/>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26" name="Tabel 25"/>
          <p:cNvGraphicFramePr>
            <a:graphicFrameLocks noGrp="1"/>
          </p:cNvGraphicFramePr>
          <p:nvPr>
            <p:extLst>
              <p:ext uri="{D42A27DB-BD31-4B8C-83A1-F6EECF244321}">
                <p14:modId xmlns:p14="http://schemas.microsoft.com/office/powerpoint/2010/main" val="3347378338"/>
              </p:ext>
            </p:extLst>
          </p:nvPr>
        </p:nvGraphicFramePr>
        <p:xfrm>
          <a:off x="300789" y="1491914"/>
          <a:ext cx="11675879" cy="5057446"/>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2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ELECTRONICS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FANUC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HONDA</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YASKAWA ELECTRIC CORPORATION</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HITACHI</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PANASONIC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TOSHIBA</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TOYOTA</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MITSUBISHI ELECTRIC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SONY</a:t>
                      </a:r>
                    </a:p>
                  </a:txBody>
                  <a:tcPr marL="9525" marR="9525" marT="9525" marB="0" anchor="ctr"/>
                </a:tc>
                <a:extLst>
                  <a:ext uri="{0D108BD9-81ED-4DB2-BD59-A6C34878D82A}">
                    <a16:rowId xmlns:a16="http://schemas.microsoft.com/office/drawing/2014/main" val="10000"/>
                  </a:ext>
                </a:extLst>
              </a:tr>
              <a:tr h="79448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$ 174,121m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$ 4,950m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$ 3,640m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$ 84,478m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$ 67,710m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$ 44,909m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$ 254,678m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$ 39,081m</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1"/>
                  </a:ext>
                </a:extLst>
              </a:tr>
              <a:tr h="330274">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2,378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1,853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1,702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1,629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1,449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1,370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1,289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1,241</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1,216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1,161</a:t>
                      </a:r>
                    </a:p>
                  </a:txBody>
                  <a:tcPr marL="9525" marR="9525" marT="9525" marB="0" anchor="ctr"/>
                </a:tc>
                <a:extLst>
                  <a:ext uri="{0D108BD9-81ED-4DB2-BD59-A6C34878D82A}">
                    <a16:rowId xmlns:a16="http://schemas.microsoft.com/office/drawing/2014/main" val="10002"/>
                  </a:ext>
                </a:extLst>
              </a:tr>
              <a:tr h="43310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93,200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6,738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11,810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303,887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257,533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153,492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364,445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138,700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3"/>
                  </a:ext>
                </a:extLst>
              </a:tr>
              <a:tr h="79448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$ 6,371m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$ 3,268m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$ 4,046m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$ 3,240m</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4"/>
                  </a:ext>
                </a:extLst>
              </a:tr>
              <a:tr h="6469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3.87%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5.98%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7.22%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5"/>
                  </a:ext>
                </a:extLst>
              </a:tr>
              <a:tr h="79448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extLst>
                  <a:ext uri="{0D108BD9-81ED-4DB2-BD59-A6C34878D82A}">
                    <a16:rowId xmlns:a16="http://schemas.microsoft.com/office/drawing/2014/main" val="10006"/>
                  </a:ext>
                </a:extLst>
              </a:tr>
              <a:tr h="330274">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1949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extLst>
                  <a:ext uri="{0D108BD9-81ED-4DB2-BD59-A6C34878D82A}">
                    <a16:rowId xmlns:a16="http://schemas.microsoft.com/office/drawing/2014/main" val="10007"/>
                  </a:ext>
                </a:extLst>
              </a:tr>
              <a:tr h="330274">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7" name="Billed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474246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a:solidFill>
                  <a:schemeClr val="tx2"/>
                </a:solidFill>
              </a:rPr>
              <a:t>European </a:t>
            </a:r>
            <a:r>
              <a:rPr lang="da-DK" b="1" dirty="0" err="1">
                <a:solidFill>
                  <a:schemeClr val="tx2"/>
                </a:solidFill>
              </a:rPr>
              <a:t>leaders</a:t>
            </a:r>
            <a:r>
              <a:rPr lang="da-DK" b="1" dirty="0">
                <a:solidFill>
                  <a:schemeClr val="tx2"/>
                </a:solidFill>
              </a:rPr>
              <a:t>: Activity</a:t>
            </a:r>
            <a:br>
              <a:rPr lang="da-DK" b="1" dirty="0">
                <a:solidFill>
                  <a:schemeClr val="tx2"/>
                </a:solidFill>
              </a:rPr>
            </a:br>
            <a:endParaRPr lang="da-DK" dirty="0">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2"/>
                </a:solidFill>
                <a:latin typeface="Arial" pitchFamily="34" charset="0"/>
                <a:cs typeface="Arial" pitchFamily="34" charset="0"/>
              </a:rPr>
              <a:t>The graph shows the number of patents the top organisations in the technology field hold within the top 10 jurisdictions in Europe.</a:t>
            </a:r>
            <a:endParaRPr lang="en-US"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7" name="Rektangel 6"/>
          <p:cNvSpPr/>
          <p:nvPr/>
        </p:nvSpPr>
        <p:spPr>
          <a:xfrm>
            <a:off x="0" y="6488668"/>
            <a:ext cx="2754665" cy="646331"/>
          </a:xfrm>
          <a:prstGeom prst="rect">
            <a:avLst/>
          </a:prstGeom>
        </p:spPr>
        <p:txBody>
          <a:bodyPr wrap="none">
            <a:spAutoFit/>
          </a:bodyPr>
          <a:lstStyle/>
          <a:p>
            <a:r>
              <a:rPr lang="da-DK" b="1" dirty="0">
                <a:solidFill>
                  <a:schemeClr val="tx2"/>
                </a:solidFill>
              </a:rPr>
              <a:t>Automation and </a:t>
            </a:r>
            <a:r>
              <a:rPr lang="da-DK" b="1" dirty="0" err="1">
                <a:solidFill>
                  <a:schemeClr val="tx2"/>
                </a:solidFill>
              </a:rPr>
              <a:t>robotics</a:t>
            </a:r>
            <a:endParaRPr lang="da-DK" dirty="0"/>
          </a:p>
          <a:p>
            <a:endParaRPr lang="da-DK"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8" name="Ellipse 27">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0" name="Object 8"/>
          <p:cNvPicPr>
            <a:picLocks noChangeAspect="1"/>
          </p:cNvPicPr>
          <p:nvPr/>
        </p:nvPicPr>
        <p:blipFill>
          <a:blip r:embed="rId3" cstate="print"/>
          <a:stretch>
            <a:fillRect/>
          </a:stretch>
        </p:blipFill>
        <p:spPr>
          <a:xfrm>
            <a:off x="1531536" y="2268807"/>
            <a:ext cx="9973826" cy="4416455"/>
          </a:xfrm>
          <a:prstGeom prst="rect">
            <a:avLst/>
          </a:prstGeom>
        </p:spPr>
      </p:pic>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947215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Advanced technologies</a:t>
            </a:r>
          </a:p>
        </p:txBody>
      </p:sp>
      <p:sp>
        <p:nvSpPr>
          <p:cNvPr id="3" name="Tekstfelt 2"/>
          <p:cNvSpPr txBox="1"/>
          <p:nvPr/>
        </p:nvSpPr>
        <p:spPr>
          <a:xfrm>
            <a:off x="838200" y="1690688"/>
            <a:ext cx="9022492" cy="4247317"/>
          </a:xfrm>
          <a:prstGeom prst="rect">
            <a:avLst/>
          </a:prstGeom>
          <a:noFill/>
        </p:spPr>
        <p:txBody>
          <a:bodyPr wrap="square" rtlCol="0">
            <a:spAutoFit/>
          </a:bodyPr>
          <a:lstStyle/>
          <a:p>
            <a:r>
              <a:rPr lang="en-GB" b="1" dirty="0"/>
              <a:t>ICT</a:t>
            </a:r>
          </a:p>
          <a:p>
            <a:pPr marL="285750" indent="-285750">
              <a:buFont typeface="Arial" panose="020B0604020202020204" pitchFamily="34" charset="0"/>
              <a:buChar char="•"/>
            </a:pPr>
            <a:r>
              <a:rPr lang="en-GB" dirty="0">
                <a:hlinkClick r:id="rId2" action="ppaction://hlinksldjump"/>
              </a:rPr>
              <a:t>Artificial Intelligence, machine learning, and neural networks</a:t>
            </a:r>
            <a:endParaRPr lang="en-GB" dirty="0"/>
          </a:p>
          <a:p>
            <a:pPr marL="285750" indent="-285750">
              <a:buFont typeface="Arial" panose="020B0604020202020204" pitchFamily="34" charset="0"/>
              <a:buChar char="•"/>
            </a:pPr>
            <a:r>
              <a:rPr lang="en-GB" dirty="0">
                <a:hlinkClick r:id="rId3" action="ppaction://hlinksldjump"/>
              </a:rPr>
              <a:t>Wireless communication</a:t>
            </a:r>
            <a:endParaRPr lang="en-GB" dirty="0"/>
          </a:p>
          <a:p>
            <a:pPr marL="285750" indent="-285750">
              <a:buFont typeface="Arial" panose="020B0604020202020204" pitchFamily="34" charset="0"/>
              <a:buChar char="•"/>
            </a:pPr>
            <a:r>
              <a:rPr lang="en-GB" dirty="0">
                <a:hlinkClick r:id="rId4" action="ppaction://hlinksldjump"/>
              </a:rPr>
              <a:t>Virtual/augmented reality</a:t>
            </a:r>
            <a:endParaRPr lang="en-GB" dirty="0"/>
          </a:p>
          <a:p>
            <a:pPr marL="285750" indent="-285750">
              <a:buFont typeface="Arial" panose="020B0604020202020204" pitchFamily="34" charset="0"/>
              <a:buChar char="•"/>
            </a:pPr>
            <a:r>
              <a:rPr lang="en-GB" dirty="0">
                <a:hlinkClick r:id="rId5" action="ppaction://hlinksldjump"/>
              </a:rPr>
              <a:t>Cyber security</a:t>
            </a:r>
            <a:endParaRPr lang="en-GB" dirty="0"/>
          </a:p>
          <a:p>
            <a:pPr marL="285750" indent="-285750">
              <a:buFontTx/>
              <a:buChar char="-"/>
            </a:pPr>
            <a:endParaRPr lang="en-GB" dirty="0"/>
          </a:p>
          <a:p>
            <a:r>
              <a:rPr lang="en-GB" b="1" dirty="0"/>
              <a:t>Materials, production, and nano-tech</a:t>
            </a:r>
          </a:p>
          <a:p>
            <a:pPr marL="285750" indent="-285750">
              <a:buFont typeface="Arial" panose="020B0604020202020204" pitchFamily="34" charset="0"/>
              <a:buChar char="•"/>
            </a:pPr>
            <a:r>
              <a:rPr lang="en-GB" dirty="0">
                <a:hlinkClick r:id="rId6" action="ppaction://hlinksldjump"/>
              </a:rPr>
              <a:t>Automation and robotics </a:t>
            </a:r>
            <a:endParaRPr lang="en-GB" dirty="0"/>
          </a:p>
          <a:p>
            <a:pPr marL="285750" indent="-285750">
              <a:buFont typeface="Arial" panose="020B0604020202020204" pitchFamily="34" charset="0"/>
              <a:buChar char="•"/>
            </a:pPr>
            <a:r>
              <a:rPr lang="en-GB" dirty="0">
                <a:hlinkClick r:id="rId7" action="ppaction://hlinksldjump"/>
              </a:rPr>
              <a:t>Additive manufacturing/3D-print</a:t>
            </a:r>
            <a:endParaRPr lang="en-GB" dirty="0"/>
          </a:p>
          <a:p>
            <a:pPr marL="285750" indent="-285750">
              <a:buFont typeface="Arial" panose="020B0604020202020204" pitchFamily="34" charset="0"/>
              <a:buChar char="•"/>
            </a:pPr>
            <a:r>
              <a:rPr lang="en-GB" dirty="0">
                <a:hlinkClick r:id="rId8" action="ppaction://hlinksldjump"/>
              </a:rPr>
              <a:t>Drones </a:t>
            </a:r>
            <a:r>
              <a:rPr lang="en-GB" dirty="0"/>
              <a:t>and </a:t>
            </a:r>
            <a:r>
              <a:rPr lang="en-GB" dirty="0">
                <a:hlinkClick r:id="rId9" action="ppaction://hlinksldjump"/>
              </a:rPr>
              <a:t>satellites</a:t>
            </a:r>
            <a:endParaRPr lang="en-GB" dirty="0"/>
          </a:p>
          <a:p>
            <a:pPr marL="285750" indent="-285750">
              <a:buFont typeface="Arial" panose="020B0604020202020204" pitchFamily="34" charset="0"/>
              <a:buChar char="•"/>
            </a:pPr>
            <a:r>
              <a:rPr lang="en-GB" dirty="0">
                <a:hlinkClick r:id="rId10" action="ppaction://hlinksldjump"/>
              </a:rPr>
              <a:t>Nano-tech</a:t>
            </a:r>
            <a:endParaRPr lang="en-GB" dirty="0"/>
          </a:p>
          <a:p>
            <a:pPr marL="285750" indent="-285750">
              <a:buFontTx/>
              <a:buChar char="-"/>
            </a:pPr>
            <a:endParaRPr lang="en-GB" dirty="0"/>
          </a:p>
          <a:p>
            <a:r>
              <a:rPr lang="en-GB" b="1" dirty="0"/>
              <a:t>Optical tech </a:t>
            </a:r>
          </a:p>
          <a:p>
            <a:pPr marL="285750" indent="-285750">
              <a:buFont typeface="Wingdings" panose="05000000000000000000" pitchFamily="2" charset="2"/>
              <a:buChar char="§"/>
            </a:pPr>
            <a:r>
              <a:rPr lang="en-GB" dirty="0">
                <a:hlinkClick r:id="rId11" action="ppaction://hlinksldjump"/>
              </a:rPr>
              <a:t>Sensors</a:t>
            </a:r>
            <a:endParaRPr lang="en-GB" dirty="0"/>
          </a:p>
          <a:p>
            <a:pPr marL="285750" indent="-285750">
              <a:buFont typeface="Wingdings" panose="05000000000000000000" pitchFamily="2" charset="2"/>
              <a:buChar char="§"/>
            </a:pPr>
            <a:r>
              <a:rPr lang="en-GB" dirty="0">
                <a:hlinkClick r:id="rId12" action="ppaction://hlinksldjump"/>
              </a:rPr>
              <a:t>Photonics</a:t>
            </a:r>
            <a:endParaRPr lang="en-GB" dirty="0"/>
          </a:p>
        </p:txBody>
      </p:sp>
      <p:sp>
        <p:nvSpPr>
          <p:cNvPr id="4" name="Ellipse 3">
            <a:hlinkClick r:id="rId1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p:cNvSpPr txBox="1"/>
          <p:nvPr/>
        </p:nvSpPr>
        <p:spPr>
          <a:xfrm>
            <a:off x="9440562" y="4893276"/>
            <a:ext cx="2379498" cy="1477328"/>
          </a:xfrm>
          <a:prstGeom prst="rect">
            <a:avLst/>
          </a:prstGeom>
          <a:noFill/>
        </p:spPr>
        <p:txBody>
          <a:bodyPr wrap="none" rtlCol="0">
            <a:spAutoFit/>
          </a:bodyPr>
          <a:lstStyle/>
          <a:p>
            <a:r>
              <a:rPr lang="da-DK" dirty="0" smtClean="0"/>
              <a:t>In </a:t>
            </a:r>
            <a:r>
              <a:rPr lang="da-DK" dirty="0" err="1" smtClean="0"/>
              <a:t>presentation</a:t>
            </a:r>
            <a:r>
              <a:rPr lang="da-DK" dirty="0" smtClean="0"/>
              <a:t> mode</a:t>
            </a:r>
          </a:p>
          <a:p>
            <a:endParaRPr lang="da-DK" dirty="0" smtClean="0"/>
          </a:p>
          <a:p>
            <a:r>
              <a:rPr lang="da-DK" dirty="0" err="1" smtClean="0"/>
              <a:t>Click</a:t>
            </a:r>
            <a:r>
              <a:rPr lang="da-DK" dirty="0" smtClean="0"/>
              <a:t> on the </a:t>
            </a:r>
            <a:r>
              <a:rPr lang="da-DK" dirty="0" err="1" smtClean="0"/>
              <a:t>dot</a:t>
            </a:r>
            <a:r>
              <a:rPr lang="da-DK" dirty="0" smtClean="0"/>
              <a:t> to</a:t>
            </a:r>
          </a:p>
          <a:p>
            <a:r>
              <a:rPr lang="da-DK" dirty="0"/>
              <a:t>r</a:t>
            </a:r>
            <a:r>
              <a:rPr lang="da-DK" dirty="0" smtClean="0"/>
              <a:t>eturn to </a:t>
            </a:r>
            <a:r>
              <a:rPr lang="da-DK" dirty="0" err="1" smtClean="0"/>
              <a:t>this</a:t>
            </a:r>
            <a:endParaRPr lang="da-DK" dirty="0" smtClean="0"/>
          </a:p>
          <a:p>
            <a:r>
              <a:rPr lang="da-DK" dirty="0" smtClean="0"/>
              <a:t>menu-page</a:t>
            </a:r>
            <a:endParaRPr lang="da-DK" dirty="0"/>
          </a:p>
        </p:txBody>
      </p:sp>
      <p:cxnSp>
        <p:nvCxnSpPr>
          <p:cNvPr id="7" name="Lige pilforbindelse 6"/>
          <p:cNvCxnSpPr/>
          <p:nvPr/>
        </p:nvCxnSpPr>
        <p:spPr>
          <a:xfrm>
            <a:off x="10972800" y="6178378"/>
            <a:ext cx="700216" cy="3102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ktangel 7"/>
          <p:cNvSpPr/>
          <p:nvPr/>
        </p:nvSpPr>
        <p:spPr>
          <a:xfrm rot="19510377">
            <a:off x="8690919" y="4580256"/>
            <a:ext cx="914400" cy="3899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smtClean="0">
                <a:solidFill>
                  <a:schemeClr val="tx1"/>
                </a:solidFill>
              </a:rPr>
              <a:t>Hint</a:t>
            </a:r>
            <a:endParaRPr lang="da-DK" b="1" dirty="0">
              <a:solidFill>
                <a:schemeClr val="tx1"/>
              </a:solidFill>
            </a:endParaRPr>
          </a:p>
        </p:txBody>
      </p:sp>
    </p:spTree>
    <p:extLst>
      <p:ext uri="{BB962C8B-B14F-4D97-AF65-F5344CB8AC3E}">
        <p14:creationId xmlns:p14="http://schemas.microsoft.com/office/powerpoint/2010/main" val="39738407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Top 10 European players</a:t>
            </a:r>
          </a:p>
        </p:txBody>
      </p:sp>
      <p:sp>
        <p:nvSpPr>
          <p:cNvPr id="4" name="Rektangel 3"/>
          <p:cNvSpPr/>
          <p:nvPr/>
        </p:nvSpPr>
        <p:spPr>
          <a:xfrm>
            <a:off x="0" y="6488668"/>
            <a:ext cx="2754665" cy="646331"/>
          </a:xfrm>
          <a:prstGeom prst="rect">
            <a:avLst/>
          </a:prstGeom>
        </p:spPr>
        <p:txBody>
          <a:bodyPr wrap="none">
            <a:spAutoFit/>
          </a:bodyPr>
          <a:lstStyle/>
          <a:p>
            <a:r>
              <a:rPr lang="da-DK" b="1" dirty="0">
                <a:solidFill>
                  <a:schemeClr val="tx2"/>
                </a:solidFill>
              </a:rPr>
              <a:t>Automation and </a:t>
            </a:r>
            <a:r>
              <a:rPr lang="da-DK" b="1" dirty="0" err="1">
                <a:solidFill>
                  <a:schemeClr val="tx2"/>
                </a:solidFill>
              </a:rPr>
              <a:t>robotics</a:t>
            </a:r>
            <a:endParaRPr lang="da-DK" dirty="0"/>
          </a:p>
          <a:p>
            <a:endParaRPr lang="da-DK" dirty="0"/>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25" name="Tabel 24"/>
          <p:cNvGraphicFramePr>
            <a:graphicFrameLocks noGrp="1"/>
          </p:cNvGraphicFramePr>
          <p:nvPr>
            <p:extLst>
              <p:ext uri="{D42A27DB-BD31-4B8C-83A1-F6EECF244321}">
                <p14:modId xmlns:p14="http://schemas.microsoft.com/office/powerpoint/2010/main" val="2805409525"/>
              </p:ext>
            </p:extLst>
          </p:nvPr>
        </p:nvGraphicFramePr>
        <p:xfrm>
          <a:off x="300789" y="1491914"/>
          <a:ext cx="11675879" cy="5057446"/>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2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SIEMENS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DAIMLER-CHRYSLER</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FRAUNHOFER INSTITUTES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ABB GROUP</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KUKA ROBOTER</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DEUTES ZENT FUR LUFT &amp; RAUMFAHRT</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BAYERISCHE MOTOREN WERKE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PEUGEOT &amp; CIE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FANUC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TELEFUNKEN PATENTVERW</a:t>
                      </a:r>
                    </a:p>
                  </a:txBody>
                  <a:tcPr marL="9525" marR="9525" marT="9525" marB="0" anchor="ctr"/>
                </a:tc>
                <a:extLst>
                  <a:ext uri="{0D108BD9-81ED-4DB2-BD59-A6C34878D82A}">
                    <a16:rowId xmlns:a16="http://schemas.microsoft.com/office/drawing/2014/main" val="10000"/>
                  </a:ext>
                </a:extLst>
              </a:tr>
              <a:tr h="79448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$ 169,586m</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$ 104,193m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$ 59,785m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$ 4,950</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1"/>
                  </a:ext>
                </a:extLst>
              </a:tr>
              <a:tr h="330274">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689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383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246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164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145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139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107</a:t>
                      </a:r>
                    </a:p>
                  </a:txBody>
                  <a:tcPr marL="9525" marR="9525" marT="9525" marB="0" anchor="ctr"/>
                </a:tc>
                <a:extLst>
                  <a:ext uri="{0D108BD9-81ED-4DB2-BD59-A6C34878D82A}">
                    <a16:rowId xmlns:a16="http://schemas.microsoft.com/office/drawing/2014/main" val="10002"/>
                  </a:ext>
                </a:extLst>
              </a:tr>
              <a:tr h="43310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282,488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124,729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196,885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6,738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3"/>
                  </a:ext>
                </a:extLst>
              </a:tr>
              <a:tr h="79448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$ 4,618,604,786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$ 6,486,406,626</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$ 1,542,485,643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4"/>
                  </a:ext>
                </a:extLst>
              </a:tr>
              <a:tr h="6469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2.72%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6.23%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2.58%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5"/>
                  </a:ext>
                </a:extLst>
              </a:tr>
              <a:tr h="79448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extLst>
                  <a:ext uri="{0D108BD9-81ED-4DB2-BD59-A6C34878D82A}">
                    <a16:rowId xmlns:a16="http://schemas.microsoft.com/office/drawing/2014/main" val="10006"/>
                  </a:ext>
                </a:extLst>
              </a:tr>
              <a:tr h="330274">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1879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1956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1917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1935</a:t>
                      </a:r>
                    </a:p>
                  </a:txBody>
                  <a:tcPr marL="9525" marR="9525" marT="9525" marB="0" anchor="ctr"/>
                </a:tc>
                <a:extLst>
                  <a:ext uri="{0D108BD9-81ED-4DB2-BD59-A6C34878D82A}">
                    <a16:rowId xmlns:a16="http://schemas.microsoft.com/office/drawing/2014/main" val="10007"/>
                  </a:ext>
                </a:extLst>
              </a:tr>
              <a:tr h="330274">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364783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107004" y="-136187"/>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07004"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p:cNvSpPr>
            <a:spLocks noGrp="1"/>
          </p:cNvSpPr>
          <p:nvPr>
            <p:ph type="title"/>
          </p:nvPr>
        </p:nvSpPr>
        <p:spPr>
          <a:xfrm>
            <a:off x="831850" y="1709738"/>
            <a:ext cx="6327707" cy="2852737"/>
          </a:xfrm>
        </p:spPr>
        <p:txBody>
          <a:bodyPr/>
          <a:lstStyle/>
          <a:p>
            <a:r>
              <a:rPr lang="en-GB" b="1" dirty="0">
                <a:solidFill>
                  <a:schemeClr val="tx2"/>
                </a:solidFill>
              </a:rPr>
              <a:t>Additive manufacturing</a:t>
            </a:r>
            <a:r>
              <a:rPr lang="en-GB" b="1" dirty="0" smtClean="0">
                <a:solidFill>
                  <a:schemeClr val="tx2"/>
                </a:solidFill>
              </a:rPr>
              <a:t>/</a:t>
            </a:r>
            <a:br>
              <a:rPr lang="en-GB" b="1" dirty="0" smtClean="0">
                <a:solidFill>
                  <a:schemeClr val="tx2"/>
                </a:solidFill>
              </a:rPr>
            </a:br>
            <a:r>
              <a:rPr lang="en-GB" b="1" dirty="0" smtClean="0">
                <a:solidFill>
                  <a:schemeClr val="tx2"/>
                </a:solidFill>
              </a:rPr>
              <a:t>3D </a:t>
            </a:r>
            <a:r>
              <a:rPr lang="en-GB" b="1" dirty="0">
                <a:solidFill>
                  <a:schemeClr val="tx2"/>
                </a:solidFill>
              </a:rPr>
              <a:t>printing</a:t>
            </a:r>
            <a:endParaRPr lang="en-GB" dirty="0">
              <a:solidFill>
                <a:schemeClr val="tx2"/>
              </a:solidFill>
            </a:endParaRPr>
          </a:p>
        </p:txBody>
      </p:sp>
      <p:sp>
        <p:nvSpPr>
          <p:cNvPr id="3" name="Pladsholder til tekst 2"/>
          <p:cNvSpPr>
            <a:spLocks noGrp="1"/>
          </p:cNvSpPr>
          <p:nvPr>
            <p:ph type="body" idx="1"/>
          </p:nvPr>
        </p:nvSpPr>
        <p:spPr/>
        <p:txBody>
          <a:bodyPr/>
          <a:lstStyle/>
          <a:p>
            <a:r>
              <a:rPr lang="en-GB">
                <a:solidFill>
                  <a:schemeClr val="tx2"/>
                </a:solidFill>
              </a:rPr>
              <a:t>Global patents: 29,510 patent families</a:t>
            </a:r>
          </a:p>
          <a:p>
            <a:r>
              <a:rPr lang="en-GB">
                <a:solidFill>
                  <a:schemeClr val="tx2"/>
                </a:solidFill>
              </a:rPr>
              <a:t>European patents: 1,951 </a:t>
            </a:r>
          </a:p>
          <a:p>
            <a:r>
              <a:rPr lang="en-GB">
                <a:solidFill>
                  <a:schemeClr val="tx2"/>
                </a:solidFill>
              </a:rPr>
              <a:t>Danish patents: 41</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a:solidFill>
                  <a:schemeClr val="tx2"/>
                </a:solidFill>
              </a:rPr>
              <a:t>Materials, production and nano-tech:</a:t>
            </a:r>
          </a:p>
          <a:p>
            <a:endParaRPr lang="en-GB">
              <a:solidFill>
                <a:schemeClr val="tx2"/>
              </a:solidFill>
            </a:endParaRPr>
          </a:p>
        </p:txBody>
      </p:sp>
      <p:sp>
        <p:nvSpPr>
          <p:cNvPr id="5" name="Tekstfelt 4"/>
          <p:cNvSpPr txBox="1"/>
          <p:nvPr/>
        </p:nvSpPr>
        <p:spPr>
          <a:xfrm>
            <a:off x="57665" y="6427113"/>
            <a:ext cx="10772163" cy="430887"/>
          </a:xfrm>
          <a:prstGeom prst="rect">
            <a:avLst/>
          </a:prstGeom>
          <a:noFill/>
        </p:spPr>
        <p:txBody>
          <a:bodyPr wrap="square" rtlCol="0">
            <a:spAutoFit/>
          </a:bodyPr>
          <a:lstStyle/>
          <a:p>
            <a:r>
              <a:rPr lang="en-GB" sz="1050">
                <a:solidFill>
                  <a:schemeClr val="tx2"/>
                </a:solidFill>
              </a:rPr>
              <a:t>TA:(3D* $w3 print* ) OR TA:(three* $w3 dimensio* $w3 print*) OR CPC:(B33Y30/00 OR B33Y50/00 OR B33Y40/00 OR B33Y10/00 OR B33Y50/02 OR B33Y70/00) or IPC:(B33Y OR B33Y10/00 OR B33Y30/00 OR B33Y40/00 OR B33Y70/00 OR B33Y50/00) NOT PN:(CN)</a:t>
            </a:r>
          </a:p>
        </p:txBody>
      </p:sp>
      <p:pic>
        <p:nvPicPr>
          <p:cNvPr id="6" name="Object 8"/>
          <p:cNvPicPr>
            <a:picLocks noChangeAspect="1"/>
          </p:cNvPicPr>
          <p:nvPr/>
        </p:nvPicPr>
        <p:blipFill rotWithShape="1">
          <a:blip r:embed="rId2" cstate="print"/>
          <a:srcRect l="31471" r="29173"/>
          <a:stretch/>
        </p:blipFill>
        <p:spPr>
          <a:xfrm>
            <a:off x="7159557" y="1395783"/>
            <a:ext cx="5032443" cy="4534466"/>
          </a:xfrm>
          <a:prstGeom prst="rect">
            <a:avLst/>
          </a:prstGeom>
        </p:spPr>
      </p:pic>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28">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24203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p:cNvPicPr>
            <a:picLocks noChangeAspect="1"/>
          </p:cNvPicPr>
          <p:nvPr/>
        </p:nvPicPr>
        <p:blipFill>
          <a:blip r:embed="rId2"/>
          <a:stretch>
            <a:fillRect/>
          </a:stretch>
        </p:blipFill>
        <p:spPr>
          <a:xfrm>
            <a:off x="0" y="-736236"/>
            <a:ext cx="12192000" cy="6555837"/>
          </a:xfrm>
          <a:prstGeom prst="rect">
            <a:avLst/>
          </a:prstGeom>
        </p:spPr>
      </p:pic>
      <p:sp>
        <p:nvSpPr>
          <p:cNvPr id="8" name="Rektangel 7"/>
          <p:cNvSpPr/>
          <p:nvPr/>
        </p:nvSpPr>
        <p:spPr>
          <a:xfrm>
            <a:off x="0" y="6488668"/>
            <a:ext cx="6744667" cy="369332"/>
          </a:xfrm>
          <a:prstGeom prst="rect">
            <a:avLst/>
          </a:prstGeom>
        </p:spPr>
        <p:txBody>
          <a:bodyPr wrap="none">
            <a:spAutoFit/>
          </a:bodyPr>
          <a:lstStyle/>
          <a:p>
            <a:r>
              <a:rPr lang="en-GB" b="1" dirty="0">
                <a:solidFill>
                  <a:schemeClr val="tx2"/>
                </a:solidFill>
              </a:rPr>
              <a:t>Additive manufacturing/3D printing 2017–2018, weight by citations</a:t>
            </a:r>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Billed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543" y="5939798"/>
            <a:ext cx="1463040" cy="350520"/>
          </a:xfrm>
          <a:prstGeom prst="rect">
            <a:avLst/>
          </a:prstGeom>
        </p:spPr>
      </p:pic>
    </p:spTree>
    <p:extLst>
      <p:ext uri="{BB962C8B-B14F-4D97-AF65-F5344CB8AC3E}">
        <p14:creationId xmlns:p14="http://schemas.microsoft.com/office/powerpoint/2010/main" val="1789584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lede 8"/>
          <p:cNvPicPr>
            <a:picLocks noChangeAspect="1"/>
          </p:cNvPicPr>
          <p:nvPr/>
        </p:nvPicPr>
        <p:blipFill>
          <a:blip r:embed="rId2"/>
          <a:stretch>
            <a:fillRect/>
          </a:stretch>
        </p:blipFill>
        <p:spPr>
          <a:xfrm>
            <a:off x="661620" y="0"/>
            <a:ext cx="11149226" cy="6686550"/>
          </a:xfrm>
          <a:prstGeom prst="rect">
            <a:avLst/>
          </a:prstGeom>
        </p:spPr>
      </p:pic>
      <p:sp>
        <p:nvSpPr>
          <p:cNvPr id="2" name="Titel 1"/>
          <p:cNvSpPr>
            <a:spLocks noGrp="1"/>
          </p:cNvSpPr>
          <p:nvPr>
            <p:ph type="title"/>
          </p:nvPr>
        </p:nvSpPr>
        <p:spPr>
          <a:xfrm>
            <a:off x="335692" y="447504"/>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3666773" cy="369332"/>
          </a:xfrm>
          <a:prstGeom prst="rect">
            <a:avLst/>
          </a:prstGeom>
        </p:spPr>
        <p:txBody>
          <a:bodyPr wrap="none">
            <a:spAutoFit/>
          </a:bodyPr>
          <a:lstStyle/>
          <a:p>
            <a:r>
              <a:rPr lang="en-GB" b="1">
                <a:solidFill>
                  <a:schemeClr val="tx2"/>
                </a:solidFill>
              </a:rPr>
              <a:t>Additive manufacturing/3D printing</a:t>
            </a:r>
            <a:endParaRPr lang="en-GB"/>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Bille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316365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rotWithShape="1">
          <a:blip r:embed="rId2"/>
          <a:srcRect r="15470"/>
          <a:stretch/>
        </p:blipFill>
        <p:spPr>
          <a:xfrm>
            <a:off x="643449" y="-1"/>
            <a:ext cx="11167397" cy="6562725"/>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a:t>Publication trend of main countries - 10 years</a:t>
            </a:r>
          </a:p>
        </p:txBody>
      </p:sp>
      <p:sp>
        <p:nvSpPr>
          <p:cNvPr id="4" name="Rektangel 3"/>
          <p:cNvSpPr/>
          <p:nvPr/>
        </p:nvSpPr>
        <p:spPr>
          <a:xfrm>
            <a:off x="0" y="6488668"/>
            <a:ext cx="3666773" cy="369332"/>
          </a:xfrm>
          <a:prstGeom prst="rect">
            <a:avLst/>
          </a:prstGeom>
        </p:spPr>
        <p:txBody>
          <a:bodyPr wrap="none">
            <a:spAutoFit/>
          </a:bodyPr>
          <a:lstStyle/>
          <a:p>
            <a:r>
              <a:rPr lang="en-GB" b="1">
                <a:solidFill>
                  <a:schemeClr val="tx2"/>
                </a:solidFill>
              </a:rPr>
              <a:t>Additive manufacturing/3D printing</a:t>
            </a:r>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3796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4887620" cy="369332"/>
          </a:xfrm>
          <a:prstGeom prst="rect">
            <a:avLst/>
          </a:prstGeom>
        </p:spPr>
        <p:txBody>
          <a:bodyPr wrap="none">
            <a:spAutoFit/>
          </a:bodyPr>
          <a:lstStyle/>
          <a:p>
            <a:r>
              <a:rPr lang="en-GB" b="1" dirty="0">
                <a:solidFill>
                  <a:schemeClr val="tx2"/>
                </a:solidFill>
              </a:rPr>
              <a:t>Additive manufacturing/3D printing, all patents</a:t>
            </a:r>
            <a:endParaRPr lang="en-GB" dirty="0"/>
          </a:p>
        </p:txBody>
      </p:sp>
      <p:pic>
        <p:nvPicPr>
          <p:cNvPr id="4" name="Object 6"/>
          <p:cNvPicPr>
            <a:picLocks noChangeAspect="1"/>
          </p:cNvPicPr>
          <p:nvPr/>
        </p:nvPicPr>
        <p:blipFill rotWithShape="1">
          <a:blip r:embed="rId2" cstate="print"/>
          <a:srcRect l="15967" t="-1074" r="29057" b="-2672"/>
          <a:stretch/>
        </p:blipFill>
        <p:spPr>
          <a:xfrm>
            <a:off x="790575" y="0"/>
            <a:ext cx="10931426" cy="4876800"/>
          </a:xfrm>
          <a:prstGeom prst="rect">
            <a:avLst/>
          </a:prstGeom>
        </p:spPr>
      </p:pic>
      <p:pic>
        <p:nvPicPr>
          <p:cNvPr id="5" name="Object 8"/>
          <p:cNvPicPr>
            <a:picLocks noChangeAspect="1"/>
          </p:cNvPicPr>
          <p:nvPr/>
        </p:nvPicPr>
        <p:blipFill rotWithShape="1">
          <a:blip r:embed="rId3" cstate="print"/>
          <a:srcRect l="34250" r="36734"/>
          <a:stretch/>
        </p:blipFill>
        <p:spPr>
          <a:xfrm>
            <a:off x="2690736" y="3132509"/>
            <a:ext cx="3827716" cy="2728768"/>
          </a:xfrm>
          <a:prstGeom prst="rect">
            <a:avLst/>
          </a:prstGeom>
        </p:spPr>
      </p:pic>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Ellipse 25">
            <a:hlinkClick r:id="rId4"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50940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en-GB" b="1">
                <a:solidFill>
                  <a:schemeClr val="tx2"/>
                </a:solidFill>
              </a:rPr>
              <a:t>Global leaders</a:t>
            </a: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chemeClr val="tx2"/>
                </a:solidFill>
                <a:latin typeface="Arial" pitchFamily="34" charset="0"/>
                <a:cs typeface="Arial" pitchFamily="34" charset="0"/>
              </a:rPr>
              <a:t>The graph shows the number of patents the top organisations in the technology field hold within the top 10 jurisdictions in the world</a:t>
            </a:r>
            <a:endParaRPr lang="en-GB" sz="140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a:solidFill>
                <a:schemeClr val="tx2"/>
              </a:solidFill>
            </a:endParaRPr>
          </a:p>
        </p:txBody>
      </p:sp>
      <p:pic>
        <p:nvPicPr>
          <p:cNvPr id="5" name="Object 8"/>
          <p:cNvPicPr>
            <a:picLocks noChangeAspect="1"/>
          </p:cNvPicPr>
          <p:nvPr/>
        </p:nvPicPr>
        <p:blipFill>
          <a:blip r:embed="rId2" cstate="print"/>
          <a:stretch>
            <a:fillRect/>
          </a:stretch>
        </p:blipFill>
        <p:spPr>
          <a:xfrm>
            <a:off x="301557" y="2442529"/>
            <a:ext cx="11543095" cy="4093296"/>
          </a:xfrm>
          <a:prstGeom prst="rect">
            <a:avLst/>
          </a:prstGeom>
        </p:spPr>
      </p:pic>
      <p:sp>
        <p:nvSpPr>
          <p:cNvPr id="6" name="Rektangel 5"/>
          <p:cNvSpPr/>
          <p:nvPr/>
        </p:nvSpPr>
        <p:spPr>
          <a:xfrm>
            <a:off x="0" y="6488668"/>
            <a:ext cx="3666773" cy="369332"/>
          </a:xfrm>
          <a:prstGeom prst="rect">
            <a:avLst/>
          </a:prstGeom>
        </p:spPr>
        <p:txBody>
          <a:bodyPr wrap="none">
            <a:spAutoFit/>
          </a:bodyPr>
          <a:lstStyle/>
          <a:p>
            <a:r>
              <a:rPr lang="en-GB" b="1">
                <a:solidFill>
                  <a:schemeClr val="tx2"/>
                </a:solidFill>
              </a:rPr>
              <a:t>Additive manufacturing/3D printing</a:t>
            </a:r>
            <a:endParaRPr lang="en-GB"/>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Ellipse 26">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Billed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169105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Top 10 global players</a:t>
            </a:r>
          </a:p>
        </p:txBody>
      </p:sp>
      <p:sp>
        <p:nvSpPr>
          <p:cNvPr id="4" name="Rektangel 3"/>
          <p:cNvSpPr/>
          <p:nvPr/>
        </p:nvSpPr>
        <p:spPr>
          <a:xfrm>
            <a:off x="0" y="6488668"/>
            <a:ext cx="3666773" cy="369332"/>
          </a:xfrm>
          <a:prstGeom prst="rect">
            <a:avLst/>
          </a:prstGeom>
        </p:spPr>
        <p:txBody>
          <a:bodyPr wrap="none">
            <a:spAutoFit/>
          </a:bodyPr>
          <a:lstStyle/>
          <a:p>
            <a:r>
              <a:rPr lang="en-GB" b="1">
                <a:solidFill>
                  <a:schemeClr val="tx2"/>
                </a:solidFill>
              </a:rPr>
              <a:t>Additive manufacturing/3D printing</a:t>
            </a:r>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6" name="Tabel 25"/>
          <p:cNvGraphicFramePr>
            <a:graphicFrameLocks noGrp="1"/>
          </p:cNvGraphicFramePr>
          <p:nvPr>
            <p:extLst>
              <p:ext uri="{D42A27DB-BD31-4B8C-83A1-F6EECF244321}">
                <p14:modId xmlns:p14="http://schemas.microsoft.com/office/powerpoint/2010/main" val="205588628"/>
              </p:ext>
            </p:extLst>
          </p:nvPr>
        </p:nvGraphicFramePr>
        <p:xfrm>
          <a:off x="258060" y="1465183"/>
          <a:ext cx="11675879" cy="5023485"/>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58165">
                <a:tc>
                  <a:txBody>
                    <a:bodyPr/>
                    <a:lstStyle/>
                    <a:p>
                      <a:pPr algn="l" fontAlgn="ctr"/>
                      <a:r>
                        <a:rPr lang="en-GB" sz="12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HEWLETT-PACKARD</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3D SYSTEMS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STRATASYS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SEIKO EPSON</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RICOH</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XEROX</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GENERAL ELECTRIC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CANON</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UNITED TECHNOLOGIES CORPORATION</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KINPO ELECTRONICS</a:t>
                      </a:r>
                    </a:p>
                  </a:txBody>
                  <a:tcPr marL="9525" marR="9525" marT="9525" marB="0" anchor="ctr"/>
                </a:tc>
                <a:extLst>
                  <a:ext uri="{0D108BD9-81ED-4DB2-BD59-A6C34878D82A}">
                    <a16:rowId xmlns:a16="http://schemas.microsoft.com/office/drawing/2014/main" val="10000"/>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$ 636</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$ 672</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$ 9,449</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$ 18,706</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$ 10,265</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$ 120,468</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$ 31,362</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$ 59,837</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$ 3,813</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498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322</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293</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254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253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239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237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211</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174</a:t>
                      </a:r>
                    </a:p>
                  </a:txBody>
                  <a:tcPr marL="9525" marR="9525" marT="9525" marB="0" anchor="ctr"/>
                </a:tc>
                <a:extLst>
                  <a:ext uri="{0D108BD9-81ED-4DB2-BD59-A6C34878D82A}">
                    <a16:rowId xmlns:a16="http://schemas.microsoft.com/office/drawing/2014/main" val="10002"/>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2,445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2,469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72,420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105,613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37,600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295,000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197,673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202,000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515</a:t>
                      </a:r>
                    </a:p>
                  </a:txBody>
                  <a:tcPr marL="9525" marR="9525" marT="9525" marB="0" anchor="ctr"/>
                </a:tc>
                <a:extLst>
                  <a:ext uri="{0D108BD9-81ED-4DB2-BD59-A6C34878D82A}">
                    <a16:rowId xmlns:a16="http://schemas.microsoft.com/office/drawing/2014/main" val="10003"/>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$ 9</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6m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$ 447</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$ 824</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$ 385</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$ 4,249m</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$ 2,475m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$ 13m</a:t>
                      </a:r>
                    </a:p>
                  </a:txBody>
                  <a:tcPr marL="9525" marR="9525" marT="9525" marB="0" anchor="ctr"/>
                </a:tc>
                <a:extLst>
                  <a:ext uri="{0D108BD9-81ED-4DB2-BD59-A6C34878D82A}">
                    <a16:rowId xmlns:a16="http://schemas.microsoft.com/office/drawing/2014/main" val="10004"/>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14.66%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4.74%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4.41%</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3.75%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3.53%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4.14%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0.35%</a:t>
                      </a:r>
                    </a:p>
                  </a:txBody>
                  <a:tcPr marL="9525" marR="9525" marT="9525" marB="0" anchor="ctr"/>
                </a:tc>
                <a:extLst>
                  <a:ext uri="{0D108BD9-81ED-4DB2-BD59-A6C34878D82A}">
                    <a16:rowId xmlns:a16="http://schemas.microsoft.com/office/drawing/2014/main" val="10005"/>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extLst>
                  <a:ext uri="{0D108BD9-81ED-4DB2-BD59-A6C34878D82A}">
                    <a16:rowId xmlns:a16="http://schemas.microsoft.com/office/drawing/2014/main" val="10006"/>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1939</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1967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1959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1887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1961</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1973</a:t>
                      </a:r>
                    </a:p>
                  </a:txBody>
                  <a:tcPr marL="9525" marR="9525" marT="9525" marB="0" anchor="ctr"/>
                </a:tc>
                <a:extLst>
                  <a:ext uri="{0D108BD9-81ED-4DB2-BD59-A6C34878D82A}">
                    <a16:rowId xmlns:a16="http://schemas.microsoft.com/office/drawing/2014/main" val="10007"/>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7" name="Billed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099755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a:solidFill>
                  <a:schemeClr val="tx2"/>
                </a:solidFill>
              </a:rPr>
              <a:t>European leaders: Activity</a:t>
            </a:r>
            <a:br>
              <a:rPr lang="en-GB" b="1">
                <a:solidFill>
                  <a:schemeClr val="tx2"/>
                </a:solidFill>
              </a:rPr>
            </a:b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chemeClr val="tx2"/>
                </a:solidFill>
                <a:latin typeface="Arial" pitchFamily="34" charset="0"/>
                <a:cs typeface="Arial" pitchFamily="34" charset="0"/>
              </a:rPr>
              <a:t>The graph shows the number of patents the top organisations in the technology field hold within the top 10 jurisdictions in Europe</a:t>
            </a:r>
            <a:endParaRPr lang="en-GB" sz="140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a:solidFill>
                <a:schemeClr val="tx2"/>
              </a:solidFill>
            </a:endParaRPr>
          </a:p>
        </p:txBody>
      </p:sp>
      <p:pic>
        <p:nvPicPr>
          <p:cNvPr id="6" name="Object 8"/>
          <p:cNvPicPr>
            <a:picLocks noChangeAspect="1"/>
          </p:cNvPicPr>
          <p:nvPr/>
        </p:nvPicPr>
        <p:blipFill>
          <a:blip r:embed="rId2" cstate="print"/>
          <a:stretch>
            <a:fillRect/>
          </a:stretch>
        </p:blipFill>
        <p:spPr>
          <a:xfrm>
            <a:off x="402094" y="2442529"/>
            <a:ext cx="11575897" cy="4104928"/>
          </a:xfrm>
          <a:prstGeom prst="rect">
            <a:avLst/>
          </a:prstGeom>
        </p:spPr>
      </p:pic>
      <p:sp>
        <p:nvSpPr>
          <p:cNvPr id="7" name="Rektangel 6"/>
          <p:cNvSpPr/>
          <p:nvPr/>
        </p:nvSpPr>
        <p:spPr>
          <a:xfrm>
            <a:off x="0" y="6488668"/>
            <a:ext cx="3666773" cy="369332"/>
          </a:xfrm>
          <a:prstGeom prst="rect">
            <a:avLst/>
          </a:prstGeom>
        </p:spPr>
        <p:txBody>
          <a:bodyPr wrap="none">
            <a:spAutoFit/>
          </a:bodyPr>
          <a:lstStyle/>
          <a:p>
            <a:r>
              <a:rPr lang="en-GB" b="1">
                <a:solidFill>
                  <a:schemeClr val="tx2"/>
                </a:solidFill>
              </a:rPr>
              <a:t>Additive manufacturing/3D printing</a:t>
            </a:r>
            <a:endParaRPr lang="en-GB"/>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985550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Top 5 European players</a:t>
            </a:r>
          </a:p>
        </p:txBody>
      </p:sp>
      <p:sp>
        <p:nvSpPr>
          <p:cNvPr id="4" name="Rektangel 3"/>
          <p:cNvSpPr/>
          <p:nvPr/>
        </p:nvSpPr>
        <p:spPr>
          <a:xfrm>
            <a:off x="0" y="6488668"/>
            <a:ext cx="3666773" cy="369332"/>
          </a:xfrm>
          <a:prstGeom prst="rect">
            <a:avLst/>
          </a:prstGeom>
        </p:spPr>
        <p:txBody>
          <a:bodyPr wrap="none">
            <a:spAutoFit/>
          </a:bodyPr>
          <a:lstStyle/>
          <a:p>
            <a:r>
              <a:rPr lang="en-GB" b="1">
                <a:solidFill>
                  <a:schemeClr val="tx2"/>
                </a:solidFill>
              </a:rPr>
              <a:t>Additive manufacturing/3D printing</a:t>
            </a:r>
            <a:endParaRPr lang="en-GB"/>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5" name="Tabel 24"/>
          <p:cNvGraphicFramePr>
            <a:graphicFrameLocks noGrp="1"/>
          </p:cNvGraphicFramePr>
          <p:nvPr>
            <p:extLst>
              <p:ext uri="{D42A27DB-BD31-4B8C-83A1-F6EECF244321}">
                <p14:modId xmlns:p14="http://schemas.microsoft.com/office/powerpoint/2010/main" val="1596400193"/>
              </p:ext>
            </p:extLst>
          </p:nvPr>
        </p:nvGraphicFramePr>
        <p:xfrm>
          <a:off x="300789" y="1253490"/>
          <a:ext cx="11675879" cy="5023485"/>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693563">
                <a:tc>
                  <a:txBody>
                    <a:bodyPr/>
                    <a:lstStyle/>
                    <a:p>
                      <a:pPr algn="l" fontAlgn="ctr"/>
                      <a:r>
                        <a:rPr lang="en-GB" sz="12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SIEMENS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HEWLETT-PACKARD</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MTU AERO ENGINES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CL SCHUTZRECHTSVERW</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BAYERISCHE MOTOREN WERKE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FRAUNHOFER INSTITUTES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ROBERT BOSCH GMBH</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EOS ELECTRO OPTICAL SYST</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TECH RES ASSOC FOR FUTURE ADDITIVE MFG</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DAIMLER-CHRYSLER</a:t>
                      </a:r>
                    </a:p>
                  </a:txBody>
                  <a:tcPr marL="9525" marR="9525" marT="9525" marB="0" anchor="ctr"/>
                </a:tc>
                <a:extLst>
                  <a:ext uri="{0D108BD9-81ED-4DB2-BD59-A6C34878D82A}">
                    <a16:rowId xmlns:a16="http://schemas.microsoft.com/office/drawing/2014/main" val="10000"/>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$ 104193m</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$ 169,586m</a:t>
                      </a:r>
                    </a:p>
                  </a:txBody>
                  <a:tcPr marL="9525" marR="9525" marT="9525" marB="0" anchor="ctr"/>
                </a:tc>
                <a:extLst>
                  <a:ext uri="{0D108BD9-81ED-4DB2-BD59-A6C34878D82A}">
                    <a16:rowId xmlns:a16="http://schemas.microsoft.com/office/drawing/2014/main" val="10001"/>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26</a:t>
                      </a:r>
                    </a:p>
                  </a:txBody>
                  <a:tcPr marL="9525" marR="9525" marT="9525" marB="0" anchor="ctr"/>
                </a:tc>
                <a:extLst>
                  <a:ext uri="{0D108BD9-81ED-4DB2-BD59-A6C34878D82A}">
                    <a16:rowId xmlns:a16="http://schemas.microsoft.com/office/drawing/2014/main" val="10002"/>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124,729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282,488</a:t>
                      </a:r>
                    </a:p>
                  </a:txBody>
                  <a:tcPr marL="9525" marR="9525" marT="9525" marB="0" anchor="ctr"/>
                </a:tc>
                <a:extLst>
                  <a:ext uri="{0D108BD9-81ED-4DB2-BD59-A6C34878D82A}">
                    <a16:rowId xmlns:a16="http://schemas.microsoft.com/office/drawing/2014/main" val="10003"/>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$ 6,486</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$ 4,618</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6.23%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2.72%</a:t>
                      </a:r>
                    </a:p>
                  </a:txBody>
                  <a:tcPr marL="9525" marR="9525" marT="9525" marB="0" anchor="ctr"/>
                </a:tc>
                <a:extLst>
                  <a:ext uri="{0D108BD9-81ED-4DB2-BD59-A6C34878D82A}">
                    <a16:rowId xmlns:a16="http://schemas.microsoft.com/office/drawing/2014/main" val="10005"/>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extLst>
                  <a:ext uri="{0D108BD9-81ED-4DB2-BD59-A6C34878D82A}">
                    <a16:rowId xmlns:a16="http://schemas.microsoft.com/office/drawing/2014/main" val="10006"/>
                  </a:ext>
                </a:extLst>
              </a:tr>
              <a:tr h="55816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1879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1917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1956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1897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1991</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2014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1969</a:t>
                      </a:r>
                    </a:p>
                  </a:txBody>
                  <a:tcPr marL="9525" marR="9525" marT="9525" marB="0" anchor="ctr"/>
                </a:tc>
                <a:extLst>
                  <a:ext uri="{0D108BD9-81ED-4DB2-BD59-A6C34878D82A}">
                    <a16:rowId xmlns:a16="http://schemas.microsoft.com/office/drawing/2014/main" val="10007"/>
                  </a:ext>
                </a:extLst>
              </a:tr>
              <a:tr h="136861">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453675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107004" y="-136187"/>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07004"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p:cNvSpPr txBox="1"/>
          <p:nvPr/>
        </p:nvSpPr>
        <p:spPr>
          <a:xfrm>
            <a:off x="241705" y="1325553"/>
            <a:ext cx="6399727" cy="3323987"/>
          </a:xfrm>
          <a:prstGeom prst="rect">
            <a:avLst/>
          </a:prstGeom>
          <a:noFill/>
        </p:spPr>
        <p:txBody>
          <a:bodyPr wrap="square" rtlCol="0">
            <a:spAutoFit/>
          </a:bodyPr>
          <a:lstStyle/>
          <a:p>
            <a:r>
              <a:rPr lang="en-GB" sz="1050" dirty="0">
                <a:solidFill>
                  <a:schemeClr val="accent6"/>
                </a:solidFill>
              </a:rPr>
              <a:t>CPC:(G05B2219/00 OR G05B13/02 OR G01S7/417 OR G05B13/027 OR G05B13/028 OR G05B13/0275 OR G05B13/026 OR G05B13/0265 OR G05B13/0285 OR G05B13/029 OR G05B13/0295 OR G05B2219/25255 OR G05B2219/32335 OR G05B2219/33013 OR G05B2219/33014 OR G05B2219/33015 OR G05B2219/33021 OR G05B2219/33024 OR G05B2219/33025 OR G05B2219/33026 OR G05B2219/33027 OR G05B2219/33029 OR G05B2219/33035 OR G05B2219/33041 OR G05B2219/33044 OR G05B2219/34066 OR G05B2219/34081 OR G05B2219/39271 OR G05B2219/39286 OR G05B2219/39311 OR G05B2219/39312 OR G05B2219/40494 OR G05B2219/40529 OR G05B2219/41054 OR G05B23/024 OR G05B23/0254 OR G05B23/0281 OR G06F11/1476 OR G06F11/2263 OR G06F19/345 OR G06F2207/4824 OR G06J OR G06K7/1482 OR G06N3/008 OR G06N3/02 OR G06N3/06 OR G06N7/046 OR G06N99/005 OR G06T2207/20084 OR G06T3/4046 OR G06T9/002 OR G08B29/186 OR G10H2210/031 OR G10H2250/311 OR G10K2210/3038 OR G10L15/16 OR G10L17/18 OR G10L25/30 OR G11B20/10518 OR H01J2237/30427 OR H01M8/04992 OR H02H1/0092 OR H02P21/0014 OR H02P23/0018 OR H03H2017/0208 OR H03H2222/04 OR H04L2012/5686 OR H04L2025/03464 OR H04L2025/03554 OR H04L25/0254 OR H04L25/03165 OR H04L45/08 OR H04N21/4666 OR H04Q2213/054 OR H04Q2213/13343 OR H04Q2213/343 OR H04R25/507 OR Y10S128/925 OR G01R31/3651 OR G01N33/0034 OR G01N2201/1296 OR F16H2061/0084 OR F05D2270/709 OR F05B2270/709 OR F03D7/046 OR F02D41/1405 OR E21B2041/0028 OR B64G2001/247 OR B60G2600/1878 OR B29C66/965 OR B29C2945/76979 OR B25J9/161 OR B23K31/006 OR A61B5/7264) AND IPC:(H01M8/04992) OR IPC:(G06N3/02 OR G06N3/06 OR G06T1/40 OR G10L15/16 OR G10L17/18 OR G10L25/30 OR H01M8/04992) or [SEMANTIC]20d1b092-9fb6-48d6-9e68-6874bbdf3165 OR CPC:(G06F19/24 OR G06F19/707 OR G06K9/62 OR G06N99/005 OR G06F15/18) OR IPC:(G06F19/24 OR G06F15/18) NOT PN:(CN)</a:t>
            </a:r>
          </a:p>
        </p:txBody>
      </p:sp>
      <p:sp>
        <p:nvSpPr>
          <p:cNvPr id="2" name="Titel 1"/>
          <p:cNvSpPr>
            <a:spLocks noGrp="1"/>
          </p:cNvSpPr>
          <p:nvPr>
            <p:ph type="title"/>
          </p:nvPr>
        </p:nvSpPr>
        <p:spPr>
          <a:xfrm>
            <a:off x="831850" y="1709738"/>
            <a:ext cx="6327707" cy="2852737"/>
          </a:xfrm>
        </p:spPr>
        <p:txBody>
          <a:bodyPr>
            <a:normAutofit fontScale="90000"/>
          </a:bodyPr>
          <a:lstStyle/>
          <a:p>
            <a:r>
              <a:rPr lang="en-GB" b="1" dirty="0">
                <a:solidFill>
                  <a:schemeClr val="tx2"/>
                </a:solidFill>
              </a:rPr>
              <a:t>Artificial Intelligence, Machine Learning Neural Networks</a:t>
            </a:r>
            <a:endParaRPr lang="en-GB" dirty="0">
              <a:solidFill>
                <a:schemeClr val="tx2"/>
              </a:solidFill>
            </a:endParaRPr>
          </a:p>
        </p:txBody>
      </p:sp>
      <p:sp>
        <p:nvSpPr>
          <p:cNvPr id="3" name="Pladsholder til tekst 2"/>
          <p:cNvSpPr>
            <a:spLocks noGrp="1"/>
          </p:cNvSpPr>
          <p:nvPr>
            <p:ph type="body" idx="1"/>
          </p:nvPr>
        </p:nvSpPr>
        <p:spPr/>
        <p:txBody>
          <a:bodyPr/>
          <a:lstStyle/>
          <a:p>
            <a:r>
              <a:rPr lang="en-GB" dirty="0">
                <a:solidFill>
                  <a:schemeClr val="tx2"/>
                </a:solidFill>
              </a:rPr>
              <a:t>Global patents: 53,776 patent families</a:t>
            </a:r>
          </a:p>
          <a:p>
            <a:r>
              <a:rPr lang="en-GB" dirty="0">
                <a:solidFill>
                  <a:schemeClr val="tx2"/>
                </a:solidFill>
              </a:rPr>
              <a:t>European patents: 2,438</a:t>
            </a:r>
          </a:p>
          <a:p>
            <a:r>
              <a:rPr lang="en-GB" dirty="0">
                <a:solidFill>
                  <a:schemeClr val="tx2"/>
                </a:solidFill>
              </a:rPr>
              <a:t>Danish patents: 38</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a:solidFill>
                  <a:schemeClr val="tx2"/>
                </a:solidFill>
              </a:rPr>
              <a:t>ICT</a:t>
            </a:r>
          </a:p>
          <a:p>
            <a:endParaRPr lang="en-GB">
              <a:solidFill>
                <a:schemeClr val="tx2"/>
              </a:solidFill>
            </a:endParaRPr>
          </a:p>
        </p:txBody>
      </p:sp>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28">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Billede 6"/>
          <p:cNvPicPr>
            <a:picLocks noChangeAspect="1"/>
          </p:cNvPicPr>
          <p:nvPr/>
        </p:nvPicPr>
        <p:blipFill>
          <a:blip r:embed="rId3"/>
          <a:stretch>
            <a:fillRect/>
          </a:stretch>
        </p:blipFill>
        <p:spPr>
          <a:xfrm>
            <a:off x="6756698" y="1314895"/>
            <a:ext cx="4885824" cy="4578539"/>
          </a:xfrm>
          <a:prstGeom prst="rect">
            <a:avLst/>
          </a:prstGeom>
        </p:spPr>
      </p:pic>
    </p:spTree>
    <p:extLst>
      <p:ext uri="{BB962C8B-B14F-4D97-AF65-F5344CB8AC3E}">
        <p14:creationId xmlns:p14="http://schemas.microsoft.com/office/powerpoint/2010/main" val="18397144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107004" y="-136187"/>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07004"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p:cNvSpPr txBox="1"/>
          <p:nvPr/>
        </p:nvSpPr>
        <p:spPr>
          <a:xfrm>
            <a:off x="0" y="6238047"/>
            <a:ext cx="11545556" cy="415498"/>
          </a:xfrm>
          <a:prstGeom prst="rect">
            <a:avLst/>
          </a:prstGeom>
          <a:noFill/>
        </p:spPr>
        <p:txBody>
          <a:bodyPr wrap="square" rtlCol="0">
            <a:spAutoFit/>
          </a:bodyPr>
          <a:lstStyle/>
          <a:p>
            <a:r>
              <a:rPr lang="en-GB" sz="1050"/>
              <a:t>CPC:(B64G1/10 OR B64G1/1007 OR B64G1/1014 OR B64G2700/00 OR B64G1/00 OR H04N21/6193 OR Y10S343/02) or [SEMANTIC]8ed94837-b934-4a4d-ab48-b2870820f88e or ABST:(satellit*) or CPC:(B64G1/1021 OR B64G1/1078 OR B64G1/66 OR B64G2001/643 OR B64G1/1007 OR B64G2700/00) NOT PN:(CN)</a:t>
            </a:r>
          </a:p>
        </p:txBody>
      </p:sp>
      <p:sp>
        <p:nvSpPr>
          <p:cNvPr id="2" name="Titel 1"/>
          <p:cNvSpPr>
            <a:spLocks noGrp="1"/>
          </p:cNvSpPr>
          <p:nvPr>
            <p:ph type="title"/>
          </p:nvPr>
        </p:nvSpPr>
        <p:spPr>
          <a:xfrm>
            <a:off x="831850" y="1709738"/>
            <a:ext cx="6327707" cy="2852737"/>
          </a:xfrm>
        </p:spPr>
        <p:txBody>
          <a:bodyPr>
            <a:normAutofit/>
          </a:bodyPr>
          <a:lstStyle/>
          <a:p>
            <a:r>
              <a:rPr lang="en-GB" b="1">
                <a:solidFill>
                  <a:schemeClr val="tx2"/>
                </a:solidFill>
              </a:rPr>
              <a:t>Satellites</a:t>
            </a:r>
            <a:endParaRPr lang="en-GB">
              <a:solidFill>
                <a:schemeClr val="tx2"/>
              </a:solidFill>
            </a:endParaRPr>
          </a:p>
        </p:txBody>
      </p:sp>
      <p:sp>
        <p:nvSpPr>
          <p:cNvPr id="3" name="Pladsholder til tekst 2"/>
          <p:cNvSpPr>
            <a:spLocks noGrp="1"/>
          </p:cNvSpPr>
          <p:nvPr>
            <p:ph type="body" idx="1"/>
          </p:nvPr>
        </p:nvSpPr>
        <p:spPr/>
        <p:txBody>
          <a:bodyPr/>
          <a:lstStyle/>
          <a:p>
            <a:r>
              <a:rPr lang="en-GB">
                <a:solidFill>
                  <a:schemeClr val="tx2"/>
                </a:solidFill>
              </a:rPr>
              <a:t>Global patents: 72,750 patent families</a:t>
            </a:r>
          </a:p>
          <a:p>
            <a:r>
              <a:rPr lang="en-GB">
                <a:solidFill>
                  <a:schemeClr val="tx2"/>
                </a:solidFill>
              </a:rPr>
              <a:t>European patents: 8,420 </a:t>
            </a:r>
          </a:p>
          <a:p>
            <a:r>
              <a:rPr lang="en-GB">
                <a:solidFill>
                  <a:schemeClr val="tx2"/>
                </a:solidFill>
              </a:rPr>
              <a:t>Danish patents: 46</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dirty="0">
                <a:solidFill>
                  <a:schemeClr val="tx2"/>
                </a:solidFill>
              </a:rPr>
              <a:t>Materials, production, and nano-tech:</a:t>
            </a:r>
          </a:p>
          <a:p>
            <a:endParaRPr lang="en-GB" dirty="0">
              <a:solidFill>
                <a:schemeClr val="tx2"/>
              </a:solidFill>
            </a:endParaRPr>
          </a:p>
          <a:p>
            <a:endParaRPr lang="en-GB" dirty="0">
              <a:solidFill>
                <a:schemeClr val="tx2"/>
              </a:solidFill>
            </a:endParaRPr>
          </a:p>
        </p:txBody>
      </p:sp>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28">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lede 8"/>
          <p:cNvPicPr>
            <a:picLocks noChangeAspect="1"/>
          </p:cNvPicPr>
          <p:nvPr/>
        </p:nvPicPr>
        <p:blipFill>
          <a:blip r:embed="rId3"/>
          <a:stretch>
            <a:fillRect/>
          </a:stretch>
        </p:blipFill>
        <p:spPr>
          <a:xfrm>
            <a:off x="6250075" y="1178969"/>
            <a:ext cx="4853353" cy="4806835"/>
          </a:xfrm>
          <a:prstGeom prst="rect">
            <a:avLst/>
          </a:prstGeom>
        </p:spPr>
      </p:pic>
    </p:spTree>
    <p:extLst>
      <p:ext uri="{BB962C8B-B14F-4D97-AF65-F5344CB8AC3E}">
        <p14:creationId xmlns:p14="http://schemas.microsoft.com/office/powerpoint/2010/main" val="802555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2"/>
          <a:stretch>
            <a:fillRect/>
          </a:stretch>
        </p:blipFill>
        <p:spPr>
          <a:xfrm>
            <a:off x="0" y="-2498"/>
            <a:ext cx="12192000" cy="5605695"/>
          </a:xfrm>
          <a:prstGeom prst="rect">
            <a:avLst/>
          </a:prstGeom>
        </p:spPr>
      </p:pic>
      <p:sp>
        <p:nvSpPr>
          <p:cNvPr id="8" name="Rektangel 7"/>
          <p:cNvSpPr/>
          <p:nvPr/>
        </p:nvSpPr>
        <p:spPr>
          <a:xfrm>
            <a:off x="0" y="6488668"/>
            <a:ext cx="4773679" cy="369332"/>
          </a:xfrm>
          <a:prstGeom prst="rect">
            <a:avLst/>
          </a:prstGeom>
        </p:spPr>
        <p:txBody>
          <a:bodyPr wrap="none">
            <a:spAutoFit/>
          </a:bodyPr>
          <a:lstStyle/>
          <a:p>
            <a:r>
              <a:rPr lang="en-GB" b="1" dirty="0">
                <a:solidFill>
                  <a:schemeClr val="tx2"/>
                </a:solidFill>
              </a:rPr>
              <a:t>Satellites 2017–2018, based on 10,000 patents</a:t>
            </a:r>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Bille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543" y="5939798"/>
            <a:ext cx="1463040" cy="350520"/>
          </a:xfrm>
          <a:prstGeom prst="rect">
            <a:avLst/>
          </a:prstGeom>
        </p:spPr>
      </p:pic>
    </p:spTree>
    <p:extLst>
      <p:ext uri="{BB962C8B-B14F-4D97-AF65-F5344CB8AC3E}">
        <p14:creationId xmlns:p14="http://schemas.microsoft.com/office/powerpoint/2010/main" val="60767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p:cNvPicPr>
            <a:picLocks noChangeAspect="1"/>
          </p:cNvPicPr>
          <p:nvPr/>
        </p:nvPicPr>
        <p:blipFill>
          <a:blip r:embed="rId2"/>
          <a:stretch>
            <a:fillRect/>
          </a:stretch>
        </p:blipFill>
        <p:spPr>
          <a:xfrm>
            <a:off x="708557" y="-1"/>
            <a:ext cx="10713983" cy="6801489"/>
          </a:xfrm>
          <a:prstGeom prst="rect">
            <a:avLst/>
          </a:prstGeom>
        </p:spPr>
      </p:pic>
      <p:sp>
        <p:nvSpPr>
          <p:cNvPr id="2" name="Titel 1"/>
          <p:cNvSpPr>
            <a:spLocks noGrp="1"/>
          </p:cNvSpPr>
          <p:nvPr>
            <p:ph type="title"/>
          </p:nvPr>
        </p:nvSpPr>
        <p:spPr>
          <a:xfrm>
            <a:off x="335692" y="447504"/>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1050544" cy="369332"/>
          </a:xfrm>
          <a:prstGeom prst="rect">
            <a:avLst/>
          </a:prstGeom>
        </p:spPr>
        <p:txBody>
          <a:bodyPr wrap="none">
            <a:spAutoFit/>
          </a:bodyPr>
          <a:lstStyle/>
          <a:p>
            <a:r>
              <a:rPr lang="en-GB" b="1">
                <a:solidFill>
                  <a:schemeClr val="tx2"/>
                </a:solidFill>
              </a:rPr>
              <a:t>Satellites</a:t>
            </a:r>
            <a:endParaRPr lang="en-GB"/>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Bille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041526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a:blip r:embed="rId2"/>
          <a:stretch>
            <a:fillRect/>
          </a:stretch>
        </p:blipFill>
        <p:spPr>
          <a:xfrm>
            <a:off x="1585351" y="56511"/>
            <a:ext cx="10225495" cy="6801489"/>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a:t>Publication trend of main countries - 10 years</a:t>
            </a:r>
          </a:p>
        </p:txBody>
      </p:sp>
      <p:sp>
        <p:nvSpPr>
          <p:cNvPr id="4" name="Rektangel 3"/>
          <p:cNvSpPr/>
          <p:nvPr/>
        </p:nvSpPr>
        <p:spPr>
          <a:xfrm>
            <a:off x="0" y="6488668"/>
            <a:ext cx="1050544" cy="369332"/>
          </a:xfrm>
          <a:prstGeom prst="rect">
            <a:avLst/>
          </a:prstGeom>
        </p:spPr>
        <p:txBody>
          <a:bodyPr wrap="none">
            <a:spAutoFit/>
          </a:bodyPr>
          <a:lstStyle/>
          <a:p>
            <a:r>
              <a:rPr lang="en-GB" b="1">
                <a:solidFill>
                  <a:schemeClr val="tx2"/>
                </a:solidFill>
              </a:rPr>
              <a:t>Satellites</a:t>
            </a:r>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Billed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22788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1050544" cy="369332"/>
          </a:xfrm>
          <a:prstGeom prst="rect">
            <a:avLst/>
          </a:prstGeom>
        </p:spPr>
        <p:txBody>
          <a:bodyPr wrap="none">
            <a:spAutoFit/>
          </a:bodyPr>
          <a:lstStyle/>
          <a:p>
            <a:r>
              <a:rPr lang="en-GB" b="1">
                <a:solidFill>
                  <a:schemeClr val="tx2"/>
                </a:solidFill>
              </a:rPr>
              <a:t>Satellites</a:t>
            </a:r>
            <a:endParaRPr lang="en-GB"/>
          </a:p>
        </p:txBody>
      </p:sp>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Ellipse 25">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Object 6"/>
          <p:cNvPicPr>
            <a:picLocks noChangeAspect="1"/>
          </p:cNvPicPr>
          <p:nvPr/>
        </p:nvPicPr>
        <p:blipFill>
          <a:blip r:embed="rId3" cstate="print"/>
          <a:stretch>
            <a:fillRect/>
          </a:stretch>
        </p:blipFill>
        <p:spPr>
          <a:xfrm>
            <a:off x="-113773" y="-68739"/>
            <a:ext cx="15538612" cy="4530207"/>
          </a:xfrm>
          <a:prstGeom prst="rect">
            <a:avLst/>
          </a:prstGeom>
        </p:spPr>
      </p:pic>
      <p:pic>
        <p:nvPicPr>
          <p:cNvPr id="32" name="Object 8"/>
          <p:cNvPicPr>
            <a:picLocks noChangeAspect="1"/>
          </p:cNvPicPr>
          <p:nvPr/>
        </p:nvPicPr>
        <p:blipFill>
          <a:blip r:embed="rId4" cstate="print"/>
          <a:stretch>
            <a:fillRect/>
          </a:stretch>
        </p:blipFill>
        <p:spPr>
          <a:xfrm>
            <a:off x="-2434447" y="2976119"/>
            <a:ext cx="13267188" cy="3384487"/>
          </a:xfrm>
          <a:prstGeom prst="rect">
            <a:avLst/>
          </a:prstGeom>
        </p:spPr>
      </p:pic>
    </p:spTree>
    <p:extLst>
      <p:ext uri="{BB962C8B-B14F-4D97-AF65-F5344CB8AC3E}">
        <p14:creationId xmlns:p14="http://schemas.microsoft.com/office/powerpoint/2010/main" val="1401529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en-GB" b="1">
                <a:solidFill>
                  <a:schemeClr val="tx2"/>
                </a:solidFill>
              </a:rPr>
              <a:t>Global leaders</a:t>
            </a: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the </a:t>
            </a:r>
            <a:r>
              <a:rPr lang="en-US" sz="1400" dirty="0">
                <a:solidFill>
                  <a:schemeClr val="tx2"/>
                </a:solidFill>
                <a:latin typeface="Arial" pitchFamily="34" charset="0"/>
                <a:cs typeface="Arial" pitchFamily="34" charset="0"/>
              </a:rPr>
              <a:t>top organisations in the technology field hold </a:t>
            </a:r>
            <a:r>
              <a:rPr lang="en-GB" sz="1400" dirty="0">
                <a:solidFill>
                  <a:schemeClr val="tx2"/>
                </a:solidFill>
                <a:latin typeface="Arial" pitchFamily="34" charset="0"/>
                <a:cs typeface="Arial" pitchFamily="34" charset="0"/>
              </a:rPr>
              <a:t>within the top 10 jurisdictions in the world</a:t>
            </a:r>
            <a:endParaRPr lang="en-GB"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in which the technology has penetrated.</a:t>
            </a:r>
            <a:endParaRPr lang="en-GB" sz="1400" dirty="0">
              <a:solidFill>
                <a:schemeClr val="tx2"/>
              </a:solidFill>
            </a:endParaRPr>
          </a:p>
        </p:txBody>
      </p:sp>
      <p:sp>
        <p:nvSpPr>
          <p:cNvPr id="6" name="Rektangel 5"/>
          <p:cNvSpPr/>
          <p:nvPr/>
        </p:nvSpPr>
        <p:spPr>
          <a:xfrm>
            <a:off x="0" y="6488668"/>
            <a:ext cx="1050544" cy="369332"/>
          </a:xfrm>
          <a:prstGeom prst="rect">
            <a:avLst/>
          </a:prstGeom>
        </p:spPr>
        <p:txBody>
          <a:bodyPr wrap="none">
            <a:spAutoFit/>
          </a:bodyPr>
          <a:lstStyle/>
          <a:p>
            <a:r>
              <a:rPr lang="en-GB" b="1">
                <a:solidFill>
                  <a:schemeClr val="tx2"/>
                </a:solidFill>
              </a:rPr>
              <a:t>Satellites</a:t>
            </a:r>
            <a:endParaRPr lang="en-GB"/>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Ellipse 26">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Object 8"/>
          <p:cNvPicPr>
            <a:picLocks noChangeAspect="1"/>
          </p:cNvPicPr>
          <p:nvPr/>
        </p:nvPicPr>
        <p:blipFill>
          <a:blip r:embed="rId3" cstate="print"/>
          <a:stretch>
            <a:fillRect/>
          </a:stretch>
        </p:blipFill>
        <p:spPr>
          <a:xfrm>
            <a:off x="766407" y="2614129"/>
            <a:ext cx="8750000" cy="3874539"/>
          </a:xfrm>
          <a:prstGeom prst="rect">
            <a:avLst/>
          </a:prstGeom>
        </p:spPr>
      </p:pic>
      <p:pic>
        <p:nvPicPr>
          <p:cNvPr id="28" name="Billed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628285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Top 10 global players</a:t>
            </a:r>
          </a:p>
        </p:txBody>
      </p:sp>
      <p:sp>
        <p:nvSpPr>
          <p:cNvPr id="4" name="Rektangel 3"/>
          <p:cNvSpPr/>
          <p:nvPr/>
        </p:nvSpPr>
        <p:spPr>
          <a:xfrm>
            <a:off x="0" y="6488668"/>
            <a:ext cx="1050544" cy="369332"/>
          </a:xfrm>
          <a:prstGeom prst="rect">
            <a:avLst/>
          </a:prstGeom>
        </p:spPr>
        <p:txBody>
          <a:bodyPr wrap="none">
            <a:spAutoFit/>
          </a:bodyPr>
          <a:lstStyle/>
          <a:p>
            <a:r>
              <a:rPr lang="en-GB" b="1" dirty="0">
                <a:solidFill>
                  <a:schemeClr val="tx2"/>
                </a:solidFill>
              </a:rPr>
              <a:t>Satellites</a:t>
            </a:r>
            <a:endParaRPr lang="en-GB" dirty="0"/>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3" name="Tabel 2"/>
          <p:cNvGraphicFramePr>
            <a:graphicFrameLocks noGrp="1"/>
          </p:cNvGraphicFramePr>
          <p:nvPr>
            <p:extLst>
              <p:ext uri="{D42A27DB-BD31-4B8C-83A1-F6EECF244321}">
                <p14:modId xmlns:p14="http://schemas.microsoft.com/office/powerpoint/2010/main" val="447868064"/>
              </p:ext>
            </p:extLst>
          </p:nvPr>
        </p:nvGraphicFramePr>
        <p:xfrm>
          <a:off x="300789" y="1491914"/>
          <a:ext cx="11675879" cy="5025889"/>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951091">
                <a:tc>
                  <a:txBody>
                    <a:bodyPr/>
                    <a:lstStyle/>
                    <a:p>
                      <a:pPr algn="l" fontAlgn="ctr"/>
                      <a:r>
                        <a:rPr lang="en-GB" sz="12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NEC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MITSUBISHI ELECTRIC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PANASONIC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SONY</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ELECTRONICS AND TELECOMMUNICATIONS RESEARCH INSTITUTE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QUALCOMM</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TOSHIBA</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DAEWOO ELECTRONICS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SEIKO EPSON</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ELECTRONICS</a:t>
                      </a:r>
                    </a:p>
                  </a:txBody>
                  <a:tcPr marL="9525" marR="9525" marT="9525" marB="0" anchor="ctr"/>
                </a:tc>
                <a:extLst>
                  <a:ext uri="{0D108BD9-81ED-4DB2-BD59-A6C34878D82A}">
                    <a16:rowId xmlns:a16="http://schemas.microsoft.com/office/drawing/2014/main" val="10000"/>
                  </a:ext>
                </a:extLst>
              </a:tr>
              <a:tr h="682708">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$ 24,572</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$ 39,081</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$ 67,710</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$ 22,291m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$ 44,909</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$ 9,449</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$ 174,121m</a:t>
                      </a:r>
                    </a:p>
                  </a:txBody>
                  <a:tcPr marL="9525" marR="9525" marT="9525" marB="0" anchor="ctr"/>
                </a:tc>
                <a:extLst>
                  <a:ext uri="{0D108BD9-81ED-4DB2-BD59-A6C34878D82A}">
                    <a16:rowId xmlns:a16="http://schemas.microsoft.com/office/drawing/2014/main" val="10001"/>
                  </a:ext>
                </a:extLst>
              </a:tr>
              <a:tr h="283808">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1,755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1,684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896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851</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777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685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656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605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576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557</a:t>
                      </a:r>
                    </a:p>
                  </a:txBody>
                  <a:tcPr marL="9525" marR="9525" marT="9525" marB="0" anchor="ctr"/>
                </a:tc>
                <a:extLst>
                  <a:ext uri="{0D108BD9-81ED-4DB2-BD59-A6C34878D82A}">
                    <a16:rowId xmlns:a16="http://schemas.microsoft.com/office/drawing/2014/main" val="10002"/>
                  </a:ext>
                </a:extLst>
              </a:tr>
              <a:tr h="37217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107,729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138,700</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257,533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33,800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153,492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72,420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93,200</a:t>
                      </a:r>
                    </a:p>
                  </a:txBody>
                  <a:tcPr marL="9525" marR="9525" marT="9525" marB="0" anchor="ctr"/>
                </a:tc>
                <a:extLst>
                  <a:ext uri="{0D108BD9-81ED-4DB2-BD59-A6C34878D82A}">
                    <a16:rowId xmlns:a16="http://schemas.microsoft.com/office/drawing/2014/main" val="10003"/>
                  </a:ext>
                </a:extLst>
              </a:tr>
              <a:tr h="682708">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$ 2,650</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$ 4,046</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$ 3,240</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$ 447</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$ 6,371</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r h="555889">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10.79%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5.98%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7.22%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4.74%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3.66%</a:t>
                      </a:r>
                    </a:p>
                  </a:txBody>
                  <a:tcPr marL="9525" marR="9525" marT="9525" marB="0" anchor="ctr"/>
                </a:tc>
                <a:extLst>
                  <a:ext uri="{0D108BD9-81ED-4DB2-BD59-A6C34878D82A}">
                    <a16:rowId xmlns:a16="http://schemas.microsoft.com/office/drawing/2014/main" val="10005"/>
                  </a:ext>
                </a:extLst>
              </a:tr>
              <a:tr h="682708">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extLst>
                  <a:ext uri="{0D108BD9-81ED-4DB2-BD59-A6C34878D82A}">
                    <a16:rowId xmlns:a16="http://schemas.microsoft.com/office/drawing/2014/main" val="10006"/>
                  </a:ext>
                </a:extLst>
              </a:tr>
              <a:tr h="283808">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1949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1964</a:t>
                      </a:r>
                    </a:p>
                  </a:txBody>
                  <a:tcPr marL="9525" marR="9525" marT="9525" marB="0" anchor="ctr"/>
                </a:tc>
                <a:extLst>
                  <a:ext uri="{0D108BD9-81ED-4DB2-BD59-A6C34878D82A}">
                    <a16:rowId xmlns:a16="http://schemas.microsoft.com/office/drawing/2014/main" val="10007"/>
                  </a:ext>
                </a:extLst>
              </a:tr>
              <a:tr h="322487">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5505446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a:solidFill>
                  <a:schemeClr val="tx2"/>
                </a:solidFill>
              </a:rPr>
              <a:t>European </a:t>
            </a:r>
            <a:r>
              <a:rPr lang="da-DK" b="1" dirty="0" err="1">
                <a:solidFill>
                  <a:schemeClr val="tx2"/>
                </a:solidFill>
              </a:rPr>
              <a:t>leaders</a:t>
            </a:r>
            <a:r>
              <a:rPr lang="da-DK" b="1" dirty="0">
                <a:solidFill>
                  <a:schemeClr val="tx2"/>
                </a:solidFill>
              </a:rPr>
              <a:t>: Activity</a:t>
            </a:r>
            <a:br>
              <a:rPr lang="da-DK" b="1" dirty="0">
                <a:solidFill>
                  <a:schemeClr val="tx2"/>
                </a:solidFill>
              </a:rPr>
            </a:br>
            <a:endParaRPr lang="da-DK" dirty="0">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2"/>
                </a:solidFill>
                <a:latin typeface="Arial" pitchFamily="34" charset="0"/>
                <a:cs typeface="Arial" pitchFamily="34" charset="0"/>
              </a:rPr>
              <a:t>The graph shows the number of patents the top organisations in the technology field hold within the top 10 jurisdictions in Europe</a:t>
            </a:r>
            <a:endParaRPr lang="en-US"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7" name="Rektangel 6"/>
          <p:cNvSpPr/>
          <p:nvPr/>
        </p:nvSpPr>
        <p:spPr>
          <a:xfrm>
            <a:off x="0" y="6488668"/>
            <a:ext cx="1183337" cy="369332"/>
          </a:xfrm>
          <a:prstGeom prst="rect">
            <a:avLst/>
          </a:prstGeom>
        </p:spPr>
        <p:txBody>
          <a:bodyPr wrap="none">
            <a:spAutoFit/>
          </a:bodyPr>
          <a:lstStyle/>
          <a:p>
            <a:r>
              <a:rPr lang="da-DK" b="1" dirty="0" err="1">
                <a:solidFill>
                  <a:schemeClr val="tx2"/>
                </a:solidFill>
              </a:rPr>
              <a:t>Satellites</a:t>
            </a:r>
            <a:endParaRPr lang="da-DK"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8" name="Ellipse 27">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0" name="Object 8"/>
          <p:cNvPicPr>
            <a:picLocks noChangeAspect="1"/>
          </p:cNvPicPr>
          <p:nvPr/>
        </p:nvPicPr>
        <p:blipFill>
          <a:blip r:embed="rId3" cstate="print"/>
          <a:stretch>
            <a:fillRect/>
          </a:stretch>
        </p:blipFill>
        <p:spPr>
          <a:xfrm>
            <a:off x="294134" y="2287851"/>
            <a:ext cx="9754218" cy="4319211"/>
          </a:xfrm>
          <a:prstGeom prst="rect">
            <a:avLst/>
          </a:prstGeom>
        </p:spPr>
      </p:pic>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488628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Top 10 European players</a:t>
            </a:r>
          </a:p>
        </p:txBody>
      </p:sp>
      <p:sp>
        <p:nvSpPr>
          <p:cNvPr id="4" name="Rektangel 3"/>
          <p:cNvSpPr/>
          <p:nvPr/>
        </p:nvSpPr>
        <p:spPr>
          <a:xfrm>
            <a:off x="0" y="6488668"/>
            <a:ext cx="1050544" cy="369332"/>
          </a:xfrm>
          <a:prstGeom prst="rect">
            <a:avLst/>
          </a:prstGeom>
        </p:spPr>
        <p:txBody>
          <a:bodyPr wrap="none">
            <a:spAutoFit/>
          </a:bodyPr>
          <a:lstStyle/>
          <a:p>
            <a:r>
              <a:rPr lang="en-GB" b="1">
                <a:solidFill>
                  <a:schemeClr val="tx2"/>
                </a:solidFill>
              </a:rPr>
              <a:t>Satellites</a:t>
            </a:r>
            <a:endParaRPr lang="en-GB"/>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5" name="Tabel 24"/>
          <p:cNvGraphicFramePr>
            <a:graphicFrameLocks noGrp="1"/>
          </p:cNvGraphicFramePr>
          <p:nvPr>
            <p:extLst>
              <p:ext uri="{D42A27DB-BD31-4B8C-83A1-F6EECF244321}">
                <p14:modId xmlns:p14="http://schemas.microsoft.com/office/powerpoint/2010/main" val="4226748321"/>
              </p:ext>
            </p:extLst>
          </p:nvPr>
        </p:nvGraphicFramePr>
        <p:xfrm>
          <a:off x="300789" y="1491914"/>
          <a:ext cx="11675879" cy="4534767"/>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SIEMENS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ZF FRIEDRICHSHAFEN</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DEUTES ZENT FUR LUFT &amp; RAUMFAHRT</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ROBERT BOSCH GMBH</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THALES GROUP</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CENT NAT DETUD SPATIALES C N E 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RENAULT</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ICO SERVICES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ASTRIUM</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ALCATEL</a:t>
                      </a:r>
                    </a:p>
                  </a:txBody>
                  <a:tcPr marL="9525" marR="9525" marT="9525" marB="0" anchor="ctr"/>
                </a:tc>
                <a:extLst>
                  <a:ext uri="{0D108BD9-81ED-4DB2-BD59-A6C34878D82A}">
                    <a16:rowId xmlns:a16="http://schemas.microsoft.com/office/drawing/2014/main" val="10000"/>
                  </a:ext>
                </a:extLst>
              </a:tr>
              <a:tr h="79448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162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145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113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125</a:t>
                      </a:r>
                    </a:p>
                  </a:txBody>
                  <a:tcPr marL="9525" marR="9525" marT="9525" marB="0" anchor="ctr"/>
                </a:tc>
                <a:extLst>
                  <a:ext uri="{0D108BD9-81ED-4DB2-BD59-A6C34878D82A}">
                    <a16:rowId xmlns:a16="http://schemas.microsoft.com/office/drawing/2014/main" val="10001"/>
                  </a:ext>
                </a:extLst>
              </a:tr>
              <a:tr h="330274">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Value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$ 4,690,000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$ 51,650,000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$ 5,355,000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$ 3,830,000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$ 26,790,000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$ 11,085,000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$ 850,000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$ 140,000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$ 15,160,000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$ 2,080,000</a:t>
                      </a:r>
                    </a:p>
                  </a:txBody>
                  <a:tcPr marL="9525" marR="9525" marT="9525" marB="0" anchor="ctr"/>
                </a:tc>
                <a:extLst>
                  <a:ext uri="{0D108BD9-81ED-4DB2-BD59-A6C34878D82A}">
                    <a16:rowId xmlns:a16="http://schemas.microsoft.com/office/drawing/2014/main" val="10002"/>
                  </a:ext>
                </a:extLst>
              </a:tr>
              <a:tr h="43310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extLst>
                  <a:ext uri="{0D108BD9-81ED-4DB2-BD59-A6C34878D82A}">
                    <a16:rowId xmlns:a16="http://schemas.microsoft.com/office/drawing/2014/main" val="10003"/>
                  </a:ext>
                </a:extLst>
              </a:tr>
              <a:tr h="79448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Average Simple Family Value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$ 260,555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$ 478,240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$ 63,000</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$ 98,205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$ 301,011</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$ 149,797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$ 40,476</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$ 70,000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$ 256,949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$ 138,666</a:t>
                      </a:r>
                    </a:p>
                  </a:txBody>
                  <a:tcPr marL="9525" marR="9525" marT="9525" marB="0" anchor="ctr"/>
                </a:tc>
                <a:extLst>
                  <a:ext uri="{0D108BD9-81ED-4DB2-BD59-A6C34878D82A}">
                    <a16:rowId xmlns:a16="http://schemas.microsoft.com/office/drawing/2014/main" val="10004"/>
                  </a:ext>
                </a:extLst>
              </a:tr>
              <a:tr h="646900">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1879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1897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1992</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1956</a:t>
                      </a:r>
                    </a:p>
                  </a:txBody>
                  <a:tcPr marL="9525" marR="9525" marT="9525" marB="0" anchor="ctr"/>
                </a:tc>
                <a:extLst>
                  <a:ext uri="{0D108BD9-81ED-4DB2-BD59-A6C34878D82A}">
                    <a16:rowId xmlns:a16="http://schemas.microsoft.com/office/drawing/2014/main" val="10005"/>
                  </a:ext>
                </a:extLst>
              </a:tr>
              <a:tr h="794482">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6"/>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5721355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107004" y="-136187"/>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present invention relates to a method for removing animals from an area before mowing the area, the method comprising: Identifying one or more animals present in the area by use of a unmanned aerial vehicle (UAV) the day before initiation of mowing, and if one or more animals are detected within the area, releasing an animal repellent from the UAV, at and/or near the identified animal(s).</a:t>
            </a:r>
          </a:p>
        </p:txBody>
      </p:sp>
      <p:sp>
        <p:nvSpPr>
          <p:cNvPr id="18" name="Rektangel 17"/>
          <p:cNvSpPr/>
          <p:nvPr/>
        </p:nvSpPr>
        <p:spPr>
          <a:xfrm>
            <a:off x="-107004"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p:cNvSpPr txBox="1"/>
          <p:nvPr/>
        </p:nvSpPr>
        <p:spPr>
          <a:xfrm>
            <a:off x="371260" y="1399388"/>
            <a:ext cx="6399727" cy="1869743"/>
          </a:xfrm>
          <a:prstGeom prst="rect">
            <a:avLst/>
          </a:prstGeom>
          <a:noFill/>
        </p:spPr>
        <p:txBody>
          <a:bodyPr wrap="square" rtlCol="0">
            <a:spAutoFit/>
          </a:bodyPr>
          <a:lstStyle/>
          <a:p>
            <a:r>
              <a:rPr lang="en-GB" sz="1050">
                <a:solidFill>
                  <a:schemeClr val="accent6"/>
                </a:solidFill>
              </a:rPr>
              <a:t>ABST:("Unmanned Arial Vehicle") or ABST:( "unmanned aerial") or CPC:(B64C2201/00 OR B64C2201/02 OR B64C2201/021 OR B64C2201/022 OR B64C2201/024 OR B64C2201/025 OR B64C2201/027 OR B64C2201/028 OR B64C2201/04 OR B64C2201/042 OR B64C2201/044 OR B64C2201/046 OR B64C2201/048 OR B64C2201/06 OR B64C2201/063 OR B64C2201/066 OR B64C2201/08 OR B64C2201/082 OR B64C2201/084 OR B64C2201/086 OR B64C2201/088 OR B64C2201/10 OR B64C2201/101 OR B64C2201/102 OR B64C2201/104 OR B64C2201/105 OR B64C2201/107 OR B64C2201/108 OR B64C2201/12 OR B64C2201/121 OR B64C2201/122 OR B64C2201/123 OR B64C2201/125 OR B64C2201/126 OR B64C2201/127 OR B64C2201/128 OR B64C2201/14 OR B64C2201/141 OR B64C2201/143 OR B64C2201/145 OR B64C2201/146 OR B64C2201/148 OR B64C2201/16 OR B64C2201/162 OR B64C2201/165 OR B64C2201/167 OR B64C2201/18 OR B64C2201/182 OR B64C2201/185 OR B64C2201/187 OR B64C2201/20 OR B64C2201/201 OR B64C2201/203 OR B64C2201/205 OR B64C2201/206 OR B64C2201/208 OR B64C2201/22) NOT PN:(CN)</a:t>
            </a:r>
          </a:p>
        </p:txBody>
      </p:sp>
      <p:sp>
        <p:nvSpPr>
          <p:cNvPr id="2" name="Titel 1"/>
          <p:cNvSpPr>
            <a:spLocks noGrp="1"/>
          </p:cNvSpPr>
          <p:nvPr>
            <p:ph type="title"/>
          </p:nvPr>
        </p:nvSpPr>
        <p:spPr>
          <a:xfrm>
            <a:off x="831850" y="1709738"/>
            <a:ext cx="6327707" cy="2852737"/>
          </a:xfrm>
        </p:spPr>
        <p:txBody>
          <a:bodyPr>
            <a:normAutofit/>
          </a:bodyPr>
          <a:lstStyle/>
          <a:p>
            <a:r>
              <a:rPr lang="en-GB" b="1" dirty="0" smtClean="0">
                <a:solidFill>
                  <a:schemeClr val="tx2"/>
                </a:solidFill>
              </a:rPr>
              <a:t>Drones / UAV</a:t>
            </a:r>
            <a:endParaRPr lang="en-GB" dirty="0">
              <a:solidFill>
                <a:schemeClr val="tx2"/>
              </a:solidFill>
            </a:endParaRPr>
          </a:p>
        </p:txBody>
      </p:sp>
      <p:sp>
        <p:nvSpPr>
          <p:cNvPr id="3" name="Pladsholder til tekst 2"/>
          <p:cNvSpPr>
            <a:spLocks noGrp="1"/>
          </p:cNvSpPr>
          <p:nvPr>
            <p:ph type="body" idx="1"/>
          </p:nvPr>
        </p:nvSpPr>
        <p:spPr/>
        <p:txBody>
          <a:bodyPr/>
          <a:lstStyle/>
          <a:p>
            <a:r>
              <a:rPr lang="en-GB">
                <a:solidFill>
                  <a:schemeClr val="tx2"/>
                </a:solidFill>
              </a:rPr>
              <a:t>Global patents: 11,766 patent families</a:t>
            </a:r>
          </a:p>
          <a:p>
            <a:r>
              <a:rPr lang="en-GB">
                <a:solidFill>
                  <a:schemeClr val="tx2"/>
                </a:solidFill>
              </a:rPr>
              <a:t>European patents: 669</a:t>
            </a:r>
          </a:p>
          <a:p>
            <a:r>
              <a:rPr lang="en-GB">
                <a:solidFill>
                  <a:schemeClr val="tx2"/>
                </a:solidFill>
              </a:rPr>
              <a:t>Danish patents: 3</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a:solidFill>
                  <a:schemeClr val="tx2"/>
                </a:solidFill>
              </a:rPr>
              <a:t>Materials, production, and nano-tech:</a:t>
            </a:r>
          </a:p>
          <a:p>
            <a:endParaRPr lang="en-GB">
              <a:solidFill>
                <a:schemeClr val="tx2"/>
              </a:solidFill>
            </a:endParaRPr>
          </a:p>
          <a:p>
            <a:endParaRPr lang="en-GB">
              <a:solidFill>
                <a:schemeClr val="tx2"/>
              </a:solidFill>
            </a:endParaRPr>
          </a:p>
        </p:txBody>
      </p:sp>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28">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Billede 6"/>
          <p:cNvPicPr>
            <a:picLocks noChangeAspect="1"/>
          </p:cNvPicPr>
          <p:nvPr/>
        </p:nvPicPr>
        <p:blipFill>
          <a:blip r:embed="rId3"/>
          <a:stretch>
            <a:fillRect/>
          </a:stretch>
        </p:blipFill>
        <p:spPr>
          <a:xfrm>
            <a:off x="6770987" y="1158873"/>
            <a:ext cx="4883046" cy="4883046"/>
          </a:xfrm>
          <a:prstGeom prst="rect">
            <a:avLst/>
          </a:prstGeom>
        </p:spPr>
      </p:pic>
      <p:sp>
        <p:nvSpPr>
          <p:cNvPr id="8" name="Tekstfelt 7"/>
          <p:cNvSpPr txBox="1"/>
          <p:nvPr/>
        </p:nvSpPr>
        <p:spPr>
          <a:xfrm>
            <a:off x="258905" y="6282434"/>
            <a:ext cx="11276603" cy="646331"/>
          </a:xfrm>
          <a:prstGeom prst="rect">
            <a:avLst/>
          </a:prstGeom>
          <a:noFill/>
        </p:spPr>
        <p:txBody>
          <a:bodyPr wrap="square" rtlCol="0">
            <a:spAutoFit/>
          </a:bodyPr>
          <a:lstStyle/>
          <a:p>
            <a:r>
              <a:rPr lang="en-GB" sz="1200"/>
              <a:t>The present invention relates to a method for removing animals from an area before mowing the area. The method comprises identifying one or more animals present in the area by using an unmanned aerial vehicle (UAV) the day before initiating the mowing, and if one or more animals are detected in the area, releasing an animal repellent from the UAV, at and/or near the identified animal(s). Patent PCT/DK2015/050155 – Aarhus University</a:t>
            </a:r>
          </a:p>
        </p:txBody>
      </p:sp>
    </p:spTree>
    <p:extLst>
      <p:ext uri="{BB962C8B-B14F-4D97-AF65-F5344CB8AC3E}">
        <p14:creationId xmlns:p14="http://schemas.microsoft.com/office/powerpoint/2010/main" val="28306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0" y="6488668"/>
            <a:ext cx="5870453" cy="369332"/>
          </a:xfrm>
          <a:prstGeom prst="rect">
            <a:avLst/>
          </a:prstGeom>
        </p:spPr>
        <p:txBody>
          <a:bodyPr wrap="none">
            <a:spAutoFit/>
          </a:bodyPr>
          <a:lstStyle/>
          <a:p>
            <a:r>
              <a:rPr lang="en-GB" b="1" dirty="0">
                <a:solidFill>
                  <a:schemeClr val="tx2"/>
                </a:solidFill>
              </a:rPr>
              <a:t>Artificial Intelligence 2017–2018, based on 10,000 patents</a:t>
            </a:r>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Billede 2"/>
          <p:cNvPicPr>
            <a:picLocks noChangeAspect="1"/>
          </p:cNvPicPr>
          <p:nvPr/>
        </p:nvPicPr>
        <p:blipFill>
          <a:blip r:embed="rId3"/>
          <a:stretch>
            <a:fillRect/>
          </a:stretch>
        </p:blipFill>
        <p:spPr>
          <a:xfrm>
            <a:off x="0" y="-1057790"/>
            <a:ext cx="12586606" cy="6955756"/>
          </a:xfrm>
          <a:prstGeom prst="rect">
            <a:avLst/>
          </a:prstGeom>
        </p:spPr>
      </p:pic>
      <p:pic>
        <p:nvPicPr>
          <p:cNvPr id="30" name="Billed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543" y="5939798"/>
            <a:ext cx="1463040" cy="350520"/>
          </a:xfrm>
          <a:prstGeom prst="rect">
            <a:avLst/>
          </a:prstGeom>
        </p:spPr>
      </p:pic>
    </p:spTree>
    <p:extLst>
      <p:ext uri="{BB962C8B-B14F-4D97-AF65-F5344CB8AC3E}">
        <p14:creationId xmlns:p14="http://schemas.microsoft.com/office/powerpoint/2010/main" val="7669652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2"/>
          <a:stretch>
            <a:fillRect/>
          </a:stretch>
        </p:blipFill>
        <p:spPr>
          <a:xfrm>
            <a:off x="0" y="7168"/>
            <a:ext cx="12192000" cy="5491113"/>
          </a:xfrm>
          <a:prstGeom prst="rect">
            <a:avLst/>
          </a:prstGeom>
        </p:spPr>
      </p:pic>
      <p:sp>
        <p:nvSpPr>
          <p:cNvPr id="8" name="Rektangel 7"/>
          <p:cNvSpPr/>
          <p:nvPr/>
        </p:nvSpPr>
        <p:spPr>
          <a:xfrm>
            <a:off x="0" y="6488668"/>
            <a:ext cx="4308937" cy="369332"/>
          </a:xfrm>
          <a:prstGeom prst="rect">
            <a:avLst/>
          </a:prstGeom>
        </p:spPr>
        <p:txBody>
          <a:bodyPr wrap="none">
            <a:spAutoFit/>
          </a:bodyPr>
          <a:lstStyle/>
          <a:p>
            <a:r>
              <a:rPr lang="en-GB" b="1" dirty="0">
                <a:solidFill>
                  <a:schemeClr val="tx2"/>
                </a:solidFill>
              </a:rPr>
              <a:t>Drones 2017–2018, based on 4,972 patents</a:t>
            </a:r>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Bille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543" y="5901698"/>
            <a:ext cx="1463040" cy="350520"/>
          </a:xfrm>
          <a:prstGeom prst="rect">
            <a:avLst/>
          </a:prstGeom>
        </p:spPr>
      </p:pic>
    </p:spTree>
    <p:extLst>
      <p:ext uri="{BB962C8B-B14F-4D97-AF65-F5344CB8AC3E}">
        <p14:creationId xmlns:p14="http://schemas.microsoft.com/office/powerpoint/2010/main" val="19846031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987218" y="-66675"/>
            <a:ext cx="10899828" cy="6924675"/>
          </a:xfrm>
          <a:prstGeom prst="rect">
            <a:avLst/>
          </a:prstGeom>
        </p:spPr>
      </p:pic>
      <p:sp>
        <p:nvSpPr>
          <p:cNvPr id="2" name="Titel 1"/>
          <p:cNvSpPr>
            <a:spLocks noGrp="1"/>
          </p:cNvSpPr>
          <p:nvPr>
            <p:ph type="title"/>
          </p:nvPr>
        </p:nvSpPr>
        <p:spPr>
          <a:xfrm>
            <a:off x="335692" y="447504"/>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863121" cy="369332"/>
          </a:xfrm>
          <a:prstGeom prst="rect">
            <a:avLst/>
          </a:prstGeom>
        </p:spPr>
        <p:txBody>
          <a:bodyPr wrap="none">
            <a:spAutoFit/>
          </a:bodyPr>
          <a:lstStyle/>
          <a:p>
            <a:r>
              <a:rPr lang="en-GB" b="1">
                <a:solidFill>
                  <a:schemeClr val="tx2"/>
                </a:solidFill>
              </a:rPr>
              <a:t>Drones</a:t>
            </a:r>
            <a:endParaRPr lang="en-GB"/>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60945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rotWithShape="1">
          <a:blip r:embed="rId2"/>
          <a:srcRect r="18200"/>
          <a:stretch/>
        </p:blipFill>
        <p:spPr>
          <a:xfrm>
            <a:off x="838200" y="0"/>
            <a:ext cx="10829698" cy="6858000"/>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a:t>Publication trend of main countries - 10 years</a:t>
            </a:r>
          </a:p>
        </p:txBody>
      </p:sp>
      <p:sp>
        <p:nvSpPr>
          <p:cNvPr id="4" name="Rektangel 3"/>
          <p:cNvSpPr/>
          <p:nvPr/>
        </p:nvSpPr>
        <p:spPr>
          <a:xfrm>
            <a:off x="0" y="6488668"/>
            <a:ext cx="863121" cy="369332"/>
          </a:xfrm>
          <a:prstGeom prst="rect">
            <a:avLst/>
          </a:prstGeom>
        </p:spPr>
        <p:txBody>
          <a:bodyPr wrap="none">
            <a:spAutoFit/>
          </a:bodyPr>
          <a:lstStyle/>
          <a:p>
            <a:r>
              <a:rPr lang="en-GB" b="1">
                <a:solidFill>
                  <a:schemeClr val="tx2"/>
                </a:solidFill>
              </a:rPr>
              <a:t>Drones</a:t>
            </a:r>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70310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911019" cy="369332"/>
          </a:xfrm>
          <a:prstGeom prst="rect">
            <a:avLst/>
          </a:prstGeom>
        </p:spPr>
        <p:txBody>
          <a:bodyPr wrap="none">
            <a:spAutoFit/>
          </a:bodyPr>
          <a:lstStyle/>
          <a:p>
            <a:r>
              <a:rPr lang="da-DK" b="1" dirty="0">
                <a:solidFill>
                  <a:schemeClr val="tx2"/>
                </a:solidFill>
              </a:rPr>
              <a:t>Drones</a:t>
            </a:r>
            <a:endParaRPr lang="da-DK" dirty="0"/>
          </a:p>
        </p:txBody>
      </p:sp>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6" name="Ellipse 25">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7" name="Object 6"/>
          <p:cNvPicPr>
            <a:picLocks noChangeAspect="1"/>
          </p:cNvPicPr>
          <p:nvPr/>
        </p:nvPicPr>
        <p:blipFill>
          <a:blip r:embed="rId3" cstate="print"/>
          <a:stretch>
            <a:fillRect/>
          </a:stretch>
        </p:blipFill>
        <p:spPr>
          <a:xfrm>
            <a:off x="-523014" y="-68907"/>
            <a:ext cx="15987246" cy="4661004"/>
          </a:xfrm>
          <a:prstGeom prst="rect">
            <a:avLst/>
          </a:prstGeom>
        </p:spPr>
      </p:pic>
      <p:pic>
        <p:nvPicPr>
          <p:cNvPr id="29" name="Object 8"/>
          <p:cNvPicPr>
            <a:picLocks noChangeAspect="1"/>
          </p:cNvPicPr>
          <p:nvPr/>
        </p:nvPicPr>
        <p:blipFill>
          <a:blip r:embed="rId4" cstate="print"/>
          <a:stretch>
            <a:fillRect/>
          </a:stretch>
        </p:blipFill>
        <p:spPr>
          <a:xfrm>
            <a:off x="-3132356" y="3210349"/>
            <a:ext cx="13464137" cy="3434729"/>
          </a:xfrm>
          <a:prstGeom prst="rect">
            <a:avLst/>
          </a:prstGeom>
        </p:spPr>
      </p:pic>
    </p:spTree>
    <p:extLst>
      <p:ext uri="{BB962C8B-B14F-4D97-AF65-F5344CB8AC3E}">
        <p14:creationId xmlns:p14="http://schemas.microsoft.com/office/powerpoint/2010/main" val="2185091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en-GB" b="1">
                <a:solidFill>
                  <a:schemeClr val="tx2"/>
                </a:solidFill>
              </a:rPr>
              <a:t>Global leaders</a:t>
            </a: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the </a:t>
            </a:r>
            <a:r>
              <a:rPr lang="en-US" sz="1400" dirty="0">
                <a:solidFill>
                  <a:schemeClr val="tx2"/>
                </a:solidFill>
                <a:latin typeface="Arial" pitchFamily="34" charset="0"/>
                <a:cs typeface="Arial" pitchFamily="34" charset="0"/>
              </a:rPr>
              <a:t>top organisations in the technology field hold </a:t>
            </a:r>
            <a:r>
              <a:rPr lang="en-GB" sz="1400" dirty="0">
                <a:solidFill>
                  <a:schemeClr val="tx2"/>
                </a:solidFill>
                <a:latin typeface="Arial" pitchFamily="34" charset="0"/>
                <a:cs typeface="Arial" pitchFamily="34" charset="0"/>
              </a:rPr>
              <a:t>within the top 10 jurisdictions in the world</a:t>
            </a:r>
            <a:endParaRPr lang="en-GB"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6" name="Rektangel 5"/>
          <p:cNvSpPr/>
          <p:nvPr/>
        </p:nvSpPr>
        <p:spPr>
          <a:xfrm>
            <a:off x="0" y="6488668"/>
            <a:ext cx="863121" cy="369332"/>
          </a:xfrm>
          <a:prstGeom prst="rect">
            <a:avLst/>
          </a:prstGeom>
        </p:spPr>
        <p:txBody>
          <a:bodyPr wrap="none">
            <a:spAutoFit/>
          </a:bodyPr>
          <a:lstStyle/>
          <a:p>
            <a:r>
              <a:rPr lang="en-GB" b="1">
                <a:solidFill>
                  <a:schemeClr val="tx2"/>
                </a:solidFill>
              </a:rPr>
              <a:t>Drones</a:t>
            </a:r>
            <a:endParaRPr lang="en-GB"/>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Ellipse 26">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Object 8"/>
          <p:cNvPicPr>
            <a:picLocks noChangeAspect="1"/>
          </p:cNvPicPr>
          <p:nvPr/>
        </p:nvPicPr>
        <p:blipFill>
          <a:blip r:embed="rId3" cstate="print"/>
          <a:stretch>
            <a:fillRect/>
          </a:stretch>
        </p:blipFill>
        <p:spPr>
          <a:xfrm>
            <a:off x="1011502" y="2240550"/>
            <a:ext cx="9946892" cy="4404528"/>
          </a:xfrm>
          <a:prstGeom prst="rect">
            <a:avLst/>
          </a:prstGeom>
        </p:spPr>
      </p:pic>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7851402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Top 10 global players</a:t>
            </a:r>
          </a:p>
        </p:txBody>
      </p:sp>
      <p:sp>
        <p:nvSpPr>
          <p:cNvPr id="4" name="Rektangel 3"/>
          <p:cNvSpPr/>
          <p:nvPr/>
        </p:nvSpPr>
        <p:spPr>
          <a:xfrm>
            <a:off x="0" y="6488668"/>
            <a:ext cx="863121" cy="369332"/>
          </a:xfrm>
          <a:prstGeom prst="rect">
            <a:avLst/>
          </a:prstGeom>
        </p:spPr>
        <p:txBody>
          <a:bodyPr wrap="none">
            <a:spAutoFit/>
          </a:bodyPr>
          <a:lstStyle/>
          <a:p>
            <a:r>
              <a:rPr lang="en-GB" b="1">
                <a:solidFill>
                  <a:schemeClr val="tx2"/>
                </a:solidFill>
              </a:rPr>
              <a:t>Drones</a:t>
            </a:r>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el 2"/>
          <p:cNvGraphicFramePr>
            <a:graphicFrameLocks noGrp="1"/>
          </p:cNvGraphicFramePr>
          <p:nvPr>
            <p:extLst>
              <p:ext uri="{D42A27DB-BD31-4B8C-83A1-F6EECF244321}">
                <p14:modId xmlns:p14="http://schemas.microsoft.com/office/powerpoint/2010/main" val="3422702903"/>
              </p:ext>
            </p:extLst>
          </p:nvPr>
        </p:nvGraphicFramePr>
        <p:xfrm>
          <a:off x="300789" y="1491914"/>
          <a:ext cx="11675879" cy="4804081"/>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1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SZ DJI TECH</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SHENZHEN DAJIANG INNOVATION TECH</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STATE GRID CORPORATION OF CHINA</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AMAZON TECHOGIES INC</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BOEING</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BEIHANG UNIVERSITY</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EWAT Aerospace</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IBM</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KOREA AEROSPACE RES INST</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HONEYWELL</a:t>
                      </a:r>
                    </a:p>
                  </a:txBody>
                  <a:tcPr marL="9525" marR="9525" marT="9525" marB="0" anchor="ctr"/>
                </a:tc>
                <a:extLst>
                  <a:ext uri="{0D108BD9-81ED-4DB2-BD59-A6C34878D82A}">
                    <a16:rowId xmlns:a16="http://schemas.microsoft.com/office/drawing/2014/main" val="10000"/>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$ 93,392,000,000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$ 79,139,000,000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$ 40,534,000,000</a:t>
                      </a:r>
                    </a:p>
                  </a:txBody>
                  <a:tcPr marL="9525" marR="9525" marT="9525" marB="0" anchor="ctr"/>
                </a:tc>
                <a:extLst>
                  <a:ext uri="{0D108BD9-81ED-4DB2-BD59-A6C34878D82A}">
                    <a16:rowId xmlns:a16="http://schemas.microsoft.com/office/drawing/2014/main" val="10001"/>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361</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261</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149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142</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145</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113</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98</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84</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84</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80</a:t>
                      </a:r>
                    </a:p>
                  </a:txBody>
                  <a:tcPr marL="9525" marR="9525" marT="9525" marB="0" anchor="ctr"/>
                </a:tc>
                <a:extLst>
                  <a:ext uri="{0D108BD9-81ED-4DB2-BD59-A6C34878D82A}">
                    <a16:rowId xmlns:a16="http://schemas.microsoft.com/office/drawing/2014/main" val="10002"/>
                  </a:ext>
                </a:extLst>
              </a:tr>
              <a:tr h="43310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150,500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414,400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131,000</a:t>
                      </a:r>
                    </a:p>
                  </a:txBody>
                  <a:tcPr marL="9525" marR="9525" marT="9525" marB="0" anchor="ctr"/>
                </a:tc>
                <a:extLst>
                  <a:ext uri="{0D108BD9-81ED-4DB2-BD59-A6C34878D82A}">
                    <a16:rowId xmlns:a16="http://schemas.microsoft.com/office/drawing/2014/main" val="10003"/>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$ 2,205,000,000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$ 5,226,000,000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$ 1,450,000,000</a:t>
                      </a:r>
                    </a:p>
                  </a:txBody>
                  <a:tcPr marL="9525" marR="9525" marT="9525" marB="0" anchor="ctr"/>
                </a:tc>
                <a:extLst>
                  <a:ext uri="{0D108BD9-81ED-4DB2-BD59-A6C34878D82A}">
                    <a16:rowId xmlns:a16="http://schemas.microsoft.com/office/drawing/2014/main" val="10004"/>
                  </a:ext>
                </a:extLst>
              </a:tr>
              <a:tr h="646900">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2.36%</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6.60%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3.58%</a:t>
                      </a:r>
                    </a:p>
                  </a:txBody>
                  <a:tcPr marL="9525" marR="9525" marT="9525" marB="0" anchor="ctr"/>
                </a:tc>
                <a:extLst>
                  <a:ext uri="{0D108BD9-81ED-4DB2-BD59-A6C34878D82A}">
                    <a16:rowId xmlns:a16="http://schemas.microsoft.com/office/drawing/2014/main" val="10005"/>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extLst>
                  <a:ext uri="{0D108BD9-81ED-4DB2-BD59-A6C34878D82A}">
                    <a16:rowId xmlns:a16="http://schemas.microsoft.com/office/drawing/2014/main" val="10006"/>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2010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2008</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1995</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1985</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2013</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1994</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1914</a:t>
                      </a:r>
                    </a:p>
                  </a:txBody>
                  <a:tcPr marL="9525" marR="9525" marT="9525" marB="0" anchor="ctr"/>
                </a:tc>
                <a:extLst>
                  <a:ext uri="{0D108BD9-81ED-4DB2-BD59-A6C34878D82A}">
                    <a16:rowId xmlns:a16="http://schemas.microsoft.com/office/drawing/2014/main" val="10007"/>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41587405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a:solidFill>
                  <a:schemeClr val="tx2"/>
                </a:solidFill>
              </a:rPr>
              <a:t>European leaders: Activity</a:t>
            </a:r>
            <a:br>
              <a:rPr lang="en-GB" b="1">
                <a:solidFill>
                  <a:schemeClr val="tx2"/>
                </a:solidFill>
              </a:rPr>
            </a:b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the top organisations in the technology field hold within the </a:t>
            </a:r>
            <a:r>
              <a:rPr lang="en-US" sz="1400" dirty="0">
                <a:solidFill>
                  <a:schemeClr val="tx2"/>
                </a:solidFill>
                <a:latin typeface="Arial" pitchFamily="34" charset="0"/>
                <a:cs typeface="Arial" pitchFamily="34" charset="0"/>
              </a:rPr>
              <a:t>top 10 jurisdictions in Europe</a:t>
            </a:r>
            <a:endParaRPr lang="en-GB"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7" name="Rektangel 6"/>
          <p:cNvSpPr/>
          <p:nvPr/>
        </p:nvSpPr>
        <p:spPr>
          <a:xfrm>
            <a:off x="0" y="6488668"/>
            <a:ext cx="863121" cy="369332"/>
          </a:xfrm>
          <a:prstGeom prst="rect">
            <a:avLst/>
          </a:prstGeom>
        </p:spPr>
        <p:txBody>
          <a:bodyPr wrap="none">
            <a:spAutoFit/>
          </a:bodyPr>
          <a:lstStyle/>
          <a:p>
            <a:r>
              <a:rPr lang="en-GB" b="1">
                <a:solidFill>
                  <a:schemeClr val="tx2"/>
                </a:solidFill>
              </a:rPr>
              <a:t>Drones</a:t>
            </a:r>
            <a:endParaRPr lang="en-GB"/>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Object 8"/>
          <p:cNvPicPr>
            <a:picLocks noChangeAspect="1"/>
          </p:cNvPicPr>
          <p:nvPr/>
        </p:nvPicPr>
        <p:blipFill>
          <a:blip r:embed="rId3" cstate="print"/>
          <a:stretch>
            <a:fillRect/>
          </a:stretch>
        </p:blipFill>
        <p:spPr>
          <a:xfrm>
            <a:off x="736260" y="2442529"/>
            <a:ext cx="9971605" cy="4415471"/>
          </a:xfrm>
          <a:prstGeom prst="rect">
            <a:avLst/>
          </a:prstGeom>
        </p:spPr>
      </p:pic>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0430507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Top 10 European players</a:t>
            </a:r>
          </a:p>
        </p:txBody>
      </p:sp>
      <p:sp>
        <p:nvSpPr>
          <p:cNvPr id="4" name="Rektangel 3"/>
          <p:cNvSpPr/>
          <p:nvPr/>
        </p:nvSpPr>
        <p:spPr>
          <a:xfrm>
            <a:off x="0" y="6488668"/>
            <a:ext cx="863121" cy="369332"/>
          </a:xfrm>
          <a:prstGeom prst="rect">
            <a:avLst/>
          </a:prstGeom>
        </p:spPr>
        <p:txBody>
          <a:bodyPr wrap="none">
            <a:spAutoFit/>
          </a:bodyPr>
          <a:lstStyle/>
          <a:p>
            <a:r>
              <a:rPr lang="en-GB" b="1">
                <a:solidFill>
                  <a:schemeClr val="tx2"/>
                </a:solidFill>
              </a:rPr>
              <a:t>Drones</a:t>
            </a:r>
            <a:endParaRPr lang="en-GB"/>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5" name="Tabel 24"/>
          <p:cNvGraphicFramePr>
            <a:graphicFrameLocks noGrp="1"/>
          </p:cNvGraphicFramePr>
          <p:nvPr>
            <p:extLst>
              <p:ext uri="{D42A27DB-BD31-4B8C-83A1-F6EECF244321}">
                <p14:modId xmlns:p14="http://schemas.microsoft.com/office/powerpoint/2010/main" val="1685478361"/>
              </p:ext>
            </p:extLst>
          </p:nvPr>
        </p:nvGraphicFramePr>
        <p:xfrm>
          <a:off x="300789" y="1491914"/>
          <a:ext cx="11675879" cy="4986496"/>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05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BAE SYSTEMS</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SZ DJI TECH</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BOEING</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DAIMLER-CHRYSLER</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DOLCH STEFAN</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AIRBUS DEFENCE &amp; SPACE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MBDA DEUTSCHLAND GMBH</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SIEMENS</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DIEHL DEFENCE GMBH &amp; CO KG</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POLITECNICO DI TORINO</a:t>
                      </a:r>
                    </a:p>
                  </a:txBody>
                  <a:tcPr marL="9525" marR="9525" marT="9525" marB="0" anchor="ctr"/>
                </a:tc>
                <a:extLst>
                  <a:ext uri="{0D108BD9-81ED-4DB2-BD59-A6C34878D82A}">
                    <a16:rowId xmlns:a16="http://schemas.microsoft.com/office/drawing/2014/main" val="10000"/>
                  </a:ext>
                </a:extLst>
              </a:tr>
              <a:tr h="794482">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$ 24,102,903,016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$ 93,392,000,000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$ 169,586,005,787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1"/>
                  </a:ext>
                </a:extLst>
              </a:tr>
              <a:tr h="330274">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a:t>
                      </a:r>
                    </a:p>
                  </a:txBody>
                  <a:tcPr marL="9525" marR="9525" marT="9525" marB="0" anchor="ctr"/>
                </a:tc>
                <a:extLst>
                  <a:ext uri="{0D108BD9-81ED-4DB2-BD59-A6C34878D82A}">
                    <a16:rowId xmlns:a16="http://schemas.microsoft.com/office/drawing/2014/main" val="10002"/>
                  </a:ext>
                </a:extLst>
              </a:tr>
              <a:tr h="433102">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76,346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150,500</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282,488</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3"/>
                  </a:ext>
                </a:extLst>
              </a:tr>
              <a:tr h="794482">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$ 1,541,827,073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$ 2,205,000,000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$ 4,618,604,786</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4"/>
                  </a:ext>
                </a:extLst>
              </a:tr>
              <a:tr h="646900">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6.40%</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2.36%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2.72%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5"/>
                  </a:ext>
                </a:extLst>
              </a:tr>
              <a:tr h="794482">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extLst>
                  <a:ext uri="{0D108BD9-81ED-4DB2-BD59-A6C34878D82A}">
                    <a16:rowId xmlns:a16="http://schemas.microsoft.com/office/drawing/2014/main" val="10006"/>
                  </a:ext>
                </a:extLst>
              </a:tr>
              <a:tr h="330274">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1973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2010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2002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1879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2003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1979</a:t>
                      </a:r>
                    </a:p>
                  </a:txBody>
                  <a:tcPr marL="9525" marR="9525" marT="9525" marB="0" anchor="ctr"/>
                </a:tc>
                <a:extLst>
                  <a:ext uri="{0D108BD9-81ED-4DB2-BD59-A6C34878D82A}">
                    <a16:rowId xmlns:a16="http://schemas.microsoft.com/office/drawing/2014/main" val="10007"/>
                  </a:ext>
                </a:extLst>
              </a:tr>
              <a:tr h="330274">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distributed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9327152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107004" y="-136187"/>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present invention relates to a method for removing animals from an area before mowing the area, the method comprising: Identifying one or more animals present in the area by use of a unmanned aerial vehicle (UAV) the day before initiation of mowing, and if one or more animals are detected within the area, releasing an animal repellent from the UAV, at and/or near the identified animal(s).</a:t>
            </a:r>
          </a:p>
        </p:txBody>
      </p:sp>
      <p:sp>
        <p:nvSpPr>
          <p:cNvPr id="18" name="Rektangel 17"/>
          <p:cNvSpPr/>
          <p:nvPr/>
        </p:nvSpPr>
        <p:spPr>
          <a:xfrm>
            <a:off x="-107004"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p:cNvSpPr txBox="1"/>
          <p:nvPr/>
        </p:nvSpPr>
        <p:spPr>
          <a:xfrm>
            <a:off x="831850" y="6214491"/>
            <a:ext cx="6399727" cy="253916"/>
          </a:xfrm>
          <a:prstGeom prst="rect">
            <a:avLst/>
          </a:prstGeom>
          <a:noFill/>
        </p:spPr>
        <p:txBody>
          <a:bodyPr wrap="square" rtlCol="0">
            <a:spAutoFit/>
          </a:bodyPr>
          <a:lstStyle/>
          <a:p>
            <a:r>
              <a:rPr lang="en-GB" sz="1050"/>
              <a:t>TA:(wireless*) NOT PN:(CN)</a:t>
            </a:r>
          </a:p>
        </p:txBody>
      </p:sp>
      <p:sp>
        <p:nvSpPr>
          <p:cNvPr id="2" name="Titel 1"/>
          <p:cNvSpPr>
            <a:spLocks noGrp="1"/>
          </p:cNvSpPr>
          <p:nvPr>
            <p:ph type="title"/>
          </p:nvPr>
        </p:nvSpPr>
        <p:spPr>
          <a:xfrm>
            <a:off x="831850" y="1709738"/>
            <a:ext cx="6327707" cy="2852737"/>
          </a:xfrm>
        </p:spPr>
        <p:txBody>
          <a:bodyPr>
            <a:normAutofit/>
          </a:bodyPr>
          <a:lstStyle/>
          <a:p>
            <a:r>
              <a:rPr lang="en-GB" b="1">
                <a:solidFill>
                  <a:schemeClr val="tx2"/>
                </a:solidFill>
              </a:rPr>
              <a:t>Wireless communication</a:t>
            </a:r>
            <a:endParaRPr lang="en-GB">
              <a:solidFill>
                <a:schemeClr val="tx2"/>
              </a:solidFill>
            </a:endParaRPr>
          </a:p>
        </p:txBody>
      </p:sp>
      <p:sp>
        <p:nvSpPr>
          <p:cNvPr id="3" name="Pladsholder til tekst 2"/>
          <p:cNvSpPr>
            <a:spLocks noGrp="1"/>
          </p:cNvSpPr>
          <p:nvPr>
            <p:ph type="body" idx="1"/>
          </p:nvPr>
        </p:nvSpPr>
        <p:spPr/>
        <p:txBody>
          <a:bodyPr/>
          <a:lstStyle/>
          <a:p>
            <a:r>
              <a:rPr lang="en-GB" dirty="0">
                <a:solidFill>
                  <a:schemeClr val="tx2"/>
                </a:solidFill>
              </a:rPr>
              <a:t>Global patents: 333,334 patent families</a:t>
            </a:r>
          </a:p>
          <a:p>
            <a:r>
              <a:rPr lang="en-GB" dirty="0">
                <a:solidFill>
                  <a:schemeClr val="tx2"/>
                </a:solidFill>
              </a:rPr>
              <a:t>European patents: 32,503</a:t>
            </a:r>
          </a:p>
          <a:p>
            <a:r>
              <a:rPr lang="en-GB" dirty="0">
                <a:solidFill>
                  <a:schemeClr val="tx2"/>
                </a:solidFill>
              </a:rPr>
              <a:t>Danish patents: 521</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dirty="0">
                <a:solidFill>
                  <a:schemeClr val="tx2"/>
                </a:solidFill>
              </a:rPr>
              <a:t>Materials, production, and nano-tech:</a:t>
            </a:r>
          </a:p>
          <a:p>
            <a:endParaRPr lang="en-GB" dirty="0">
              <a:solidFill>
                <a:schemeClr val="tx2"/>
              </a:solidFill>
            </a:endParaRPr>
          </a:p>
          <a:p>
            <a:endParaRPr lang="en-GB" dirty="0">
              <a:solidFill>
                <a:schemeClr val="tx2"/>
              </a:solidFill>
            </a:endParaRPr>
          </a:p>
        </p:txBody>
      </p:sp>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28">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Billede 5"/>
          <p:cNvPicPr>
            <a:picLocks noChangeAspect="1"/>
          </p:cNvPicPr>
          <p:nvPr/>
        </p:nvPicPr>
        <p:blipFill rotWithShape="1">
          <a:blip r:embed="rId3"/>
          <a:srcRect b="3514"/>
          <a:stretch/>
        </p:blipFill>
        <p:spPr>
          <a:xfrm>
            <a:off x="6721210" y="1206604"/>
            <a:ext cx="5089636" cy="4689266"/>
          </a:xfrm>
          <a:prstGeom prst="rect">
            <a:avLst/>
          </a:prstGeom>
        </p:spPr>
      </p:pic>
    </p:spTree>
    <p:extLst>
      <p:ext uri="{BB962C8B-B14F-4D97-AF65-F5344CB8AC3E}">
        <p14:creationId xmlns:p14="http://schemas.microsoft.com/office/powerpoint/2010/main" val="15695264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12192000" cy="5741448"/>
          </a:xfrm>
          <a:prstGeom prst="rect">
            <a:avLst/>
          </a:prstGeom>
        </p:spPr>
      </p:pic>
      <p:sp>
        <p:nvSpPr>
          <p:cNvPr id="8" name="Rektangel 7"/>
          <p:cNvSpPr/>
          <p:nvPr/>
        </p:nvSpPr>
        <p:spPr>
          <a:xfrm>
            <a:off x="0" y="6488668"/>
            <a:ext cx="6146426" cy="369332"/>
          </a:xfrm>
          <a:prstGeom prst="rect">
            <a:avLst/>
          </a:prstGeom>
        </p:spPr>
        <p:txBody>
          <a:bodyPr wrap="none">
            <a:spAutoFit/>
          </a:bodyPr>
          <a:lstStyle/>
          <a:p>
            <a:r>
              <a:rPr lang="en-GB" b="1" dirty="0">
                <a:solidFill>
                  <a:schemeClr val="tx2"/>
                </a:solidFill>
              </a:rPr>
              <a:t>Wireless communication 2017–2018, based on 10,000 patents</a:t>
            </a:r>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Billed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543" y="5939798"/>
            <a:ext cx="1463040" cy="350520"/>
          </a:xfrm>
          <a:prstGeom prst="rect">
            <a:avLst/>
          </a:prstGeom>
        </p:spPr>
      </p:pic>
    </p:spTree>
    <p:extLst>
      <p:ext uri="{BB962C8B-B14F-4D97-AF65-F5344CB8AC3E}">
        <p14:creationId xmlns:p14="http://schemas.microsoft.com/office/powerpoint/2010/main" val="27202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rotWithShape="1">
          <a:blip r:embed="rId2"/>
          <a:srcRect t="5681"/>
          <a:stretch/>
        </p:blipFill>
        <p:spPr>
          <a:xfrm>
            <a:off x="802373" y="60736"/>
            <a:ext cx="11174292" cy="6325239"/>
          </a:xfrm>
          <a:prstGeom prst="rect">
            <a:avLst/>
          </a:prstGeom>
        </p:spPr>
      </p:pic>
      <p:sp>
        <p:nvSpPr>
          <p:cNvPr id="2" name="Titel 1"/>
          <p:cNvSpPr>
            <a:spLocks noGrp="1"/>
          </p:cNvSpPr>
          <p:nvPr>
            <p:ph type="title"/>
          </p:nvPr>
        </p:nvSpPr>
        <p:spPr>
          <a:xfrm>
            <a:off x="573817" y="-1133646"/>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2142510" cy="369332"/>
          </a:xfrm>
          <a:prstGeom prst="rect">
            <a:avLst/>
          </a:prstGeom>
        </p:spPr>
        <p:txBody>
          <a:bodyPr wrap="none">
            <a:spAutoFit/>
          </a:bodyPr>
          <a:lstStyle/>
          <a:p>
            <a:r>
              <a:rPr lang="en-GB" b="1" dirty="0">
                <a:solidFill>
                  <a:schemeClr val="tx2"/>
                </a:solidFill>
              </a:rPr>
              <a:t>Artificial Intelligence</a:t>
            </a:r>
            <a:endParaRPr lang="en-GB" dirty="0"/>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Bille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78073" y="-669997"/>
            <a:ext cx="1463040" cy="350520"/>
          </a:xfrm>
          <a:prstGeom prst="rect">
            <a:avLst/>
          </a:prstGeom>
        </p:spPr>
      </p:pic>
    </p:spTree>
    <p:extLst>
      <p:ext uri="{BB962C8B-B14F-4D97-AF65-F5344CB8AC3E}">
        <p14:creationId xmlns:p14="http://schemas.microsoft.com/office/powerpoint/2010/main" val="21727493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a:blip r:embed="rId2"/>
          <a:stretch>
            <a:fillRect/>
          </a:stretch>
        </p:blipFill>
        <p:spPr>
          <a:xfrm>
            <a:off x="2325613" y="0"/>
            <a:ext cx="9692179" cy="6726062"/>
          </a:xfrm>
          <a:prstGeom prst="rect">
            <a:avLst/>
          </a:prstGeom>
        </p:spPr>
      </p:pic>
      <p:sp>
        <p:nvSpPr>
          <p:cNvPr id="2" name="Titel 1"/>
          <p:cNvSpPr>
            <a:spLocks noGrp="1"/>
          </p:cNvSpPr>
          <p:nvPr>
            <p:ph type="title"/>
          </p:nvPr>
        </p:nvSpPr>
        <p:spPr>
          <a:xfrm>
            <a:off x="335692" y="447504"/>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2538708" cy="646331"/>
          </a:xfrm>
          <a:prstGeom prst="rect">
            <a:avLst/>
          </a:prstGeom>
        </p:spPr>
        <p:txBody>
          <a:bodyPr wrap="none">
            <a:spAutoFit/>
          </a:bodyPr>
          <a:lstStyle/>
          <a:p>
            <a:r>
              <a:rPr lang="en-GB" b="1">
                <a:solidFill>
                  <a:schemeClr val="tx2"/>
                </a:solidFill>
              </a:rPr>
              <a:t>Wireless communication</a:t>
            </a:r>
            <a:endParaRPr lang="en-GB"/>
          </a:p>
          <a:p>
            <a:endParaRPr lang="en-GB"/>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654451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2"/>
          <a:stretch>
            <a:fillRect/>
          </a:stretch>
        </p:blipFill>
        <p:spPr>
          <a:xfrm>
            <a:off x="1231122" y="107462"/>
            <a:ext cx="10579724" cy="6694027"/>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a:t>Publication trend of main countries - 10 years</a:t>
            </a:r>
          </a:p>
        </p:txBody>
      </p:sp>
      <p:sp>
        <p:nvSpPr>
          <p:cNvPr id="4" name="Rektangel 3"/>
          <p:cNvSpPr/>
          <p:nvPr/>
        </p:nvSpPr>
        <p:spPr>
          <a:xfrm>
            <a:off x="0" y="6488668"/>
            <a:ext cx="2538708" cy="646331"/>
          </a:xfrm>
          <a:prstGeom prst="rect">
            <a:avLst/>
          </a:prstGeom>
        </p:spPr>
        <p:txBody>
          <a:bodyPr wrap="none">
            <a:spAutoFit/>
          </a:bodyPr>
          <a:lstStyle/>
          <a:p>
            <a:r>
              <a:rPr lang="en-GB" b="1">
                <a:solidFill>
                  <a:schemeClr val="tx2"/>
                </a:solidFill>
              </a:rPr>
              <a:t>Wireless communication</a:t>
            </a:r>
            <a:endParaRPr lang="en-GB"/>
          </a:p>
          <a:p>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Billed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3755812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2538708" cy="646331"/>
          </a:xfrm>
          <a:prstGeom prst="rect">
            <a:avLst/>
          </a:prstGeom>
        </p:spPr>
        <p:txBody>
          <a:bodyPr wrap="none">
            <a:spAutoFit/>
          </a:bodyPr>
          <a:lstStyle/>
          <a:p>
            <a:r>
              <a:rPr lang="en-GB" b="1">
                <a:solidFill>
                  <a:schemeClr val="tx2"/>
                </a:solidFill>
              </a:rPr>
              <a:t>Wireless communication</a:t>
            </a:r>
            <a:endParaRPr lang="en-GB"/>
          </a:p>
          <a:p>
            <a:endParaRPr lang="en-GB"/>
          </a:p>
        </p:txBody>
      </p:sp>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Ellipse 25">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Object 6"/>
          <p:cNvPicPr>
            <a:picLocks noChangeAspect="1"/>
          </p:cNvPicPr>
          <p:nvPr/>
        </p:nvPicPr>
        <p:blipFill>
          <a:blip r:embed="rId3" cstate="print"/>
          <a:stretch>
            <a:fillRect/>
          </a:stretch>
        </p:blipFill>
        <p:spPr>
          <a:xfrm>
            <a:off x="0" y="-129598"/>
            <a:ext cx="15954154" cy="4651356"/>
          </a:xfrm>
          <a:prstGeom prst="rect">
            <a:avLst/>
          </a:prstGeom>
        </p:spPr>
      </p:pic>
      <p:pic>
        <p:nvPicPr>
          <p:cNvPr id="30" name="Object 8"/>
          <p:cNvPicPr>
            <a:picLocks noChangeAspect="1"/>
          </p:cNvPicPr>
          <p:nvPr/>
        </p:nvPicPr>
        <p:blipFill>
          <a:blip r:embed="rId4" cstate="print"/>
          <a:stretch>
            <a:fillRect/>
          </a:stretch>
        </p:blipFill>
        <p:spPr>
          <a:xfrm>
            <a:off x="-2408874" y="3046457"/>
            <a:ext cx="12949037" cy="3303326"/>
          </a:xfrm>
          <a:prstGeom prst="rect">
            <a:avLst/>
          </a:prstGeom>
        </p:spPr>
      </p:pic>
    </p:spTree>
    <p:extLst>
      <p:ext uri="{BB962C8B-B14F-4D97-AF65-F5344CB8AC3E}">
        <p14:creationId xmlns:p14="http://schemas.microsoft.com/office/powerpoint/2010/main" val="1020654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en-GB" b="1">
                <a:solidFill>
                  <a:schemeClr val="tx2"/>
                </a:solidFill>
              </a:rPr>
              <a:t>Global leaders</a:t>
            </a: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chemeClr val="tx2"/>
                </a:solidFill>
                <a:latin typeface="Arial" pitchFamily="34" charset="0"/>
                <a:cs typeface="Arial" pitchFamily="34" charset="0"/>
              </a:rPr>
              <a:t>The graph shows the number of patents the top organisations in the technology field hold within the top 10 jurisdictions in the world</a:t>
            </a:r>
            <a:endParaRPr lang="en-GB" sz="140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6" name="Rektangel 5"/>
          <p:cNvSpPr/>
          <p:nvPr/>
        </p:nvSpPr>
        <p:spPr>
          <a:xfrm>
            <a:off x="0" y="6488668"/>
            <a:ext cx="2538708" cy="646331"/>
          </a:xfrm>
          <a:prstGeom prst="rect">
            <a:avLst/>
          </a:prstGeom>
        </p:spPr>
        <p:txBody>
          <a:bodyPr wrap="none">
            <a:spAutoFit/>
          </a:bodyPr>
          <a:lstStyle/>
          <a:p>
            <a:r>
              <a:rPr lang="en-GB" b="1">
                <a:solidFill>
                  <a:schemeClr val="tx2"/>
                </a:solidFill>
              </a:rPr>
              <a:t>Wireless communication</a:t>
            </a:r>
            <a:endParaRPr lang="en-GB"/>
          </a:p>
          <a:p>
            <a:endParaRPr lang="en-GB"/>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Ellipse 26">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Object 8"/>
          <p:cNvPicPr>
            <a:picLocks noChangeAspect="1"/>
          </p:cNvPicPr>
          <p:nvPr/>
        </p:nvPicPr>
        <p:blipFill>
          <a:blip r:embed="rId3" cstate="print"/>
          <a:stretch>
            <a:fillRect/>
          </a:stretch>
        </p:blipFill>
        <p:spPr>
          <a:xfrm>
            <a:off x="508730" y="2054073"/>
            <a:ext cx="10721246" cy="4747416"/>
          </a:xfrm>
          <a:prstGeom prst="rect">
            <a:avLst/>
          </a:prstGeom>
        </p:spPr>
      </p:pic>
      <p:pic>
        <p:nvPicPr>
          <p:cNvPr id="28" name="Billed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4123879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Top 10 global players</a:t>
            </a:r>
          </a:p>
        </p:txBody>
      </p:sp>
      <p:sp>
        <p:nvSpPr>
          <p:cNvPr id="4" name="Rektangel 3"/>
          <p:cNvSpPr/>
          <p:nvPr/>
        </p:nvSpPr>
        <p:spPr>
          <a:xfrm>
            <a:off x="0" y="6488668"/>
            <a:ext cx="2538708" cy="646331"/>
          </a:xfrm>
          <a:prstGeom prst="rect">
            <a:avLst/>
          </a:prstGeom>
        </p:spPr>
        <p:txBody>
          <a:bodyPr wrap="none">
            <a:spAutoFit/>
          </a:bodyPr>
          <a:lstStyle/>
          <a:p>
            <a:r>
              <a:rPr lang="en-GB" b="1">
                <a:solidFill>
                  <a:schemeClr val="tx2"/>
                </a:solidFill>
              </a:rPr>
              <a:t>Wireless communication</a:t>
            </a:r>
            <a:endParaRPr lang="en-GB"/>
          </a:p>
          <a:p>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el 2"/>
          <p:cNvGraphicFramePr>
            <a:graphicFrameLocks noGrp="1"/>
          </p:cNvGraphicFramePr>
          <p:nvPr>
            <p:extLst>
              <p:ext uri="{D42A27DB-BD31-4B8C-83A1-F6EECF244321}">
                <p14:modId xmlns:p14="http://schemas.microsoft.com/office/powerpoint/2010/main" val="145754472"/>
              </p:ext>
            </p:extLst>
          </p:nvPr>
        </p:nvGraphicFramePr>
        <p:xfrm>
          <a:off x="300789" y="1491915"/>
          <a:ext cx="11675879" cy="4893045"/>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1031135">
                <a:tc>
                  <a:txBody>
                    <a:bodyPr/>
                    <a:lstStyle/>
                    <a:p>
                      <a:pPr algn="l" fontAlgn="ctr"/>
                      <a:r>
                        <a:rPr lang="en-GB" sz="12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QUALCOMM</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ELECTRONICS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LG ELECTRONICS</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ERICSSON</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PANASONIC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ELECTRONICS AND TELECOMMUNICATIONS RESEARCH INSTITUTE</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NEC</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BLACKBERRY</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INTEL</a:t>
                      </a:r>
                    </a:p>
                  </a:txBody>
                  <a:tcPr marL="9525" marR="9525" marT="9525" marB="0" anchor="ctr"/>
                </a:tc>
                <a:tc>
                  <a:txBody>
                    <a:bodyPr/>
                    <a:lstStyle/>
                    <a:p>
                      <a:pPr algn="l" fontAlgn="ctr"/>
                      <a:r>
                        <a:rPr lang="en-GB" sz="12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HUAWEI</a:t>
                      </a:r>
                    </a:p>
                  </a:txBody>
                  <a:tcPr marL="9525" marR="9525" marT="9525" marB="0" anchor="ctr"/>
                </a:tc>
                <a:extLst>
                  <a:ext uri="{0D108BD9-81ED-4DB2-BD59-A6C34878D82A}">
                    <a16:rowId xmlns:a16="http://schemas.microsoft.com/office/drawing/2014/main" val="10000"/>
                  </a:ext>
                </a:extLst>
              </a:tr>
              <a:tr h="52000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$ 22,291</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$ 174,121</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$ 52,957m</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$ 67,710</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$ 24,572m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$ 1,296</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$ 62,761</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1"/>
                  </a:ext>
                </a:extLst>
              </a:tr>
              <a:tr h="45770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17,754</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13,448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12,976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6,618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4,628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3,609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3,641</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3,405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3,523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3,571</a:t>
                      </a:r>
                    </a:p>
                  </a:txBody>
                  <a:tcPr marL="9525" marR="9525" marT="9525" marB="0" anchor="ctr"/>
                </a:tc>
                <a:extLst>
                  <a:ext uri="{0D108BD9-81ED-4DB2-BD59-A6C34878D82A}">
                    <a16:rowId xmlns:a16="http://schemas.microsoft.com/office/drawing/2014/main" val="10002"/>
                  </a:ext>
                </a:extLst>
              </a:tr>
              <a:tr h="45770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33,800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93,200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37,902</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257,533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107,729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4,044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106,000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3"/>
                  </a:ext>
                </a:extLst>
              </a:tr>
              <a:tr h="52000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$ 6,371</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$ 1,780m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$ 4,046</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$ 2,650</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$ 329m</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$ 11,951</a:t>
                      </a:r>
                      <a:r>
                        <a:rPr lang="en-GB" sz="1200" b="0" i="0" u="none" strike="noStrike" baseline="0"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4"/>
                  </a:ext>
                </a:extLst>
              </a:tr>
              <a:tr h="45770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3.36%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5.98%</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10.79%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25.44%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5"/>
                  </a:ext>
                </a:extLst>
              </a:tr>
              <a:tr h="45770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diverse</a:t>
                      </a:r>
                    </a:p>
                  </a:txBody>
                  <a:tcPr marL="9525" marR="9525" marT="9525" marB="0" anchor="ctr"/>
                </a:tc>
                <a:extLst>
                  <a:ext uri="{0D108BD9-81ED-4DB2-BD59-A6C34878D82A}">
                    <a16:rowId xmlns:a16="http://schemas.microsoft.com/office/drawing/2014/main" val="10006"/>
                  </a:ext>
                </a:extLst>
              </a:tr>
              <a:tr h="45770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1985</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1964</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1963</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1926</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1949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1970</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1937</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1968</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1969</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1993</a:t>
                      </a:r>
                    </a:p>
                  </a:txBody>
                  <a:tcPr marL="9525" marR="9525" marT="9525" marB="0" anchor="ctr"/>
                </a:tc>
                <a:extLst>
                  <a:ext uri="{0D108BD9-81ED-4DB2-BD59-A6C34878D82A}">
                    <a16:rowId xmlns:a16="http://schemas.microsoft.com/office/drawing/2014/main" val="10007"/>
                  </a:ext>
                </a:extLst>
              </a:tr>
              <a:tr h="457705">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2094777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a:solidFill>
                  <a:schemeClr val="tx2"/>
                </a:solidFill>
              </a:rPr>
              <a:t>European leaders: Activity</a:t>
            </a:r>
            <a:br>
              <a:rPr lang="en-GB" b="1">
                <a:solidFill>
                  <a:schemeClr val="tx2"/>
                </a:solidFill>
              </a:rPr>
            </a:b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the top organisations in the technology field hold within the </a:t>
            </a:r>
            <a:r>
              <a:rPr lang="en-US" sz="1400" dirty="0">
                <a:solidFill>
                  <a:schemeClr val="tx2"/>
                </a:solidFill>
                <a:latin typeface="Arial" pitchFamily="34" charset="0"/>
                <a:cs typeface="Arial" pitchFamily="34" charset="0"/>
              </a:rPr>
              <a:t>top 10 jurisdictions in Europe</a:t>
            </a:r>
            <a:endParaRPr lang="en-GB"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7" name="Rektangel 6"/>
          <p:cNvSpPr/>
          <p:nvPr/>
        </p:nvSpPr>
        <p:spPr>
          <a:xfrm>
            <a:off x="0" y="6488668"/>
            <a:ext cx="2538708" cy="646331"/>
          </a:xfrm>
          <a:prstGeom prst="rect">
            <a:avLst/>
          </a:prstGeom>
        </p:spPr>
        <p:txBody>
          <a:bodyPr wrap="none">
            <a:spAutoFit/>
          </a:bodyPr>
          <a:lstStyle/>
          <a:p>
            <a:r>
              <a:rPr lang="en-GB" b="1">
                <a:solidFill>
                  <a:schemeClr val="tx2"/>
                </a:solidFill>
              </a:rPr>
              <a:t>Wireless communication</a:t>
            </a:r>
            <a:endParaRPr lang="en-GB"/>
          </a:p>
          <a:p>
            <a:endParaRPr lang="en-GB"/>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Object 8"/>
          <p:cNvPicPr>
            <a:picLocks noChangeAspect="1"/>
          </p:cNvPicPr>
          <p:nvPr/>
        </p:nvPicPr>
        <p:blipFill>
          <a:blip r:embed="rId3" cstate="print"/>
          <a:stretch>
            <a:fillRect/>
          </a:stretch>
        </p:blipFill>
        <p:spPr>
          <a:xfrm>
            <a:off x="838200" y="2218141"/>
            <a:ext cx="9975700" cy="4417284"/>
          </a:xfrm>
          <a:prstGeom prst="rect">
            <a:avLst/>
          </a:prstGeom>
        </p:spPr>
      </p:pic>
      <p:pic>
        <p:nvPicPr>
          <p:cNvPr id="30" name="Billed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3693272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Top 10 European players</a:t>
            </a:r>
          </a:p>
        </p:txBody>
      </p:sp>
      <p:sp>
        <p:nvSpPr>
          <p:cNvPr id="4" name="Rektangel 3"/>
          <p:cNvSpPr/>
          <p:nvPr/>
        </p:nvSpPr>
        <p:spPr>
          <a:xfrm>
            <a:off x="0" y="6488668"/>
            <a:ext cx="2538708" cy="369332"/>
          </a:xfrm>
          <a:prstGeom prst="rect">
            <a:avLst/>
          </a:prstGeom>
        </p:spPr>
        <p:txBody>
          <a:bodyPr wrap="none">
            <a:spAutoFit/>
          </a:bodyPr>
          <a:lstStyle/>
          <a:p>
            <a:r>
              <a:rPr lang="en-GB" b="1">
                <a:solidFill>
                  <a:schemeClr val="tx2"/>
                </a:solidFill>
              </a:rPr>
              <a:t>Wireless communication</a:t>
            </a:r>
            <a:endParaRPr lang="en-GB"/>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5" name="Tabel 24"/>
          <p:cNvGraphicFramePr>
            <a:graphicFrameLocks noGrp="1"/>
          </p:cNvGraphicFramePr>
          <p:nvPr>
            <p:extLst>
              <p:ext uri="{D42A27DB-BD31-4B8C-83A1-F6EECF244321}">
                <p14:modId xmlns:p14="http://schemas.microsoft.com/office/powerpoint/2010/main" val="1792171110"/>
              </p:ext>
            </p:extLst>
          </p:nvPr>
        </p:nvGraphicFramePr>
        <p:xfrm>
          <a:off x="134967" y="1326920"/>
          <a:ext cx="11675879" cy="5001027"/>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1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ERICSSON</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PHILIPS</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ALCATEL-LUCENT</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NOKIA</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NOKIA TECH</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SIEMENS</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THOMSON LICENSING</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SONY MOBILE COMMUNICATIONS</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NOKIA SOLUTIONS &amp; NETWORKS</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ROBERT BOSCH GMBH</a:t>
                      </a:r>
                    </a:p>
                  </a:txBody>
                  <a:tcPr marL="9525" marR="9525" marT="9525" marB="0" anchor="ctr"/>
                </a:tc>
                <a:extLst>
                  <a:ext uri="{0D108BD9-81ED-4DB2-BD59-A6C34878D82A}">
                    <a16:rowId xmlns:a16="http://schemas.microsoft.com/office/drawing/2014/main" val="10000"/>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$ 26,129,308,439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1"/>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4,538</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1,771</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1,598</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2,112</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1,022</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920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550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566</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456</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343</a:t>
                      </a:r>
                    </a:p>
                  </a:txBody>
                  <a:tcPr marL="9525" marR="9525" marT="9525" marB="0" anchor="ctr"/>
                </a:tc>
                <a:extLst>
                  <a:ext uri="{0D108BD9-81ED-4DB2-BD59-A6C34878D82A}">
                    <a16:rowId xmlns:a16="http://schemas.microsoft.com/office/drawing/2014/main" val="10002"/>
                  </a:ext>
                </a:extLst>
              </a:tr>
              <a:tr h="43310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102,687</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3"/>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$ 2,037,099,044</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4"/>
                  </a:ext>
                </a:extLst>
              </a:tr>
              <a:tr h="646900">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7.80%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5"/>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extLst>
                  <a:ext uri="{0D108BD9-81ED-4DB2-BD59-A6C34878D82A}">
                    <a16:rowId xmlns:a16="http://schemas.microsoft.com/office/drawing/2014/main" val="10006"/>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1926</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1991</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1965</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1879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1998</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1995</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1897</a:t>
                      </a:r>
                    </a:p>
                  </a:txBody>
                  <a:tcPr marL="9525" marR="9525" marT="9525" marB="0" anchor="ctr"/>
                </a:tc>
                <a:extLst>
                  <a:ext uri="{0D108BD9-81ED-4DB2-BD59-A6C34878D82A}">
                    <a16:rowId xmlns:a16="http://schemas.microsoft.com/office/drawing/2014/main" val="10007"/>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Distributed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313160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107004" y="-136187"/>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present invention relates to a method for removing animals from an area before mowing the area, the method comprising: Identifying one or more animals present in the area by use of a unmanned aerial vehicle (UAV) the day before initiation of mowing, and if one or more animals are detected within the area, releasing an animal repellent from the UAV, at and/or near the identified animal(s).</a:t>
            </a:r>
          </a:p>
        </p:txBody>
      </p:sp>
      <p:sp>
        <p:nvSpPr>
          <p:cNvPr id="18" name="Rektangel 17"/>
          <p:cNvSpPr/>
          <p:nvPr/>
        </p:nvSpPr>
        <p:spPr>
          <a:xfrm>
            <a:off x="-107004"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p:cNvSpPr txBox="1"/>
          <p:nvPr/>
        </p:nvSpPr>
        <p:spPr>
          <a:xfrm>
            <a:off x="831850" y="6214491"/>
            <a:ext cx="10339336" cy="738664"/>
          </a:xfrm>
          <a:prstGeom prst="rect">
            <a:avLst/>
          </a:prstGeom>
          <a:noFill/>
        </p:spPr>
        <p:txBody>
          <a:bodyPr wrap="square" rtlCol="0">
            <a:spAutoFit/>
          </a:bodyPr>
          <a:lstStyle/>
          <a:p>
            <a:r>
              <a:rPr lang="en-GB" sz="1050"/>
              <a:t>TAC:("Virtual reality") OR TAC:("Augmented reality") or CPC:(G05B2219/39451 OR G05B2219/39449 OR G05B2219/32014 OR G06K9/00671 OR H04M2203/359 OR H04N2201/3245 OR A61B2090/365) or CPC:(A63F13/12 OR A63F2300/8082 OR G05B2219/32246 OR G05B2219/36432 OR G05B2219/40131 OR G05D1/0044 OR G06F3/011 OR H04L29/06034 OR H04L29/06401 OR H04L29/08126 OR H04L65/4015 OR H04L67/08 OR H04L67/38) or CPC:(A61B2090/365 OR G05B2219/32014 OR G05B2219/39449 OR G05B2219/39451 OR G06K9/00671 OR H04M2203/359 OR H04N2201/3245) or [SEMANTIC]7dc9ad06-7c7f-40e4-b802-76b36f6458f5 NOT PN:(CN)</a:t>
            </a:r>
          </a:p>
        </p:txBody>
      </p:sp>
      <p:sp>
        <p:nvSpPr>
          <p:cNvPr id="2" name="Titel 1"/>
          <p:cNvSpPr>
            <a:spLocks noGrp="1"/>
          </p:cNvSpPr>
          <p:nvPr>
            <p:ph type="title"/>
          </p:nvPr>
        </p:nvSpPr>
        <p:spPr>
          <a:xfrm>
            <a:off x="831850" y="1709738"/>
            <a:ext cx="6327707" cy="2852737"/>
          </a:xfrm>
        </p:spPr>
        <p:txBody>
          <a:bodyPr>
            <a:normAutofit/>
          </a:bodyPr>
          <a:lstStyle/>
          <a:p>
            <a:r>
              <a:rPr lang="en-GB" b="1" dirty="0">
                <a:solidFill>
                  <a:schemeClr val="tx2"/>
                </a:solidFill>
              </a:rPr>
              <a:t>Virtual reality and augmented reality</a:t>
            </a:r>
            <a:endParaRPr lang="en-GB" dirty="0">
              <a:solidFill>
                <a:schemeClr val="tx2"/>
              </a:solidFill>
            </a:endParaRPr>
          </a:p>
        </p:txBody>
      </p:sp>
      <p:sp>
        <p:nvSpPr>
          <p:cNvPr id="3" name="Pladsholder til tekst 2"/>
          <p:cNvSpPr>
            <a:spLocks noGrp="1"/>
          </p:cNvSpPr>
          <p:nvPr>
            <p:ph type="body" idx="1"/>
          </p:nvPr>
        </p:nvSpPr>
        <p:spPr/>
        <p:txBody>
          <a:bodyPr/>
          <a:lstStyle/>
          <a:p>
            <a:r>
              <a:rPr lang="en-GB" dirty="0">
                <a:solidFill>
                  <a:schemeClr val="tx2"/>
                </a:solidFill>
              </a:rPr>
              <a:t>Global patents: 36,892 patent families</a:t>
            </a:r>
          </a:p>
          <a:p>
            <a:r>
              <a:rPr lang="en-GB" dirty="0">
                <a:solidFill>
                  <a:schemeClr val="tx2"/>
                </a:solidFill>
              </a:rPr>
              <a:t>European patents: 3,826 </a:t>
            </a:r>
          </a:p>
          <a:p>
            <a:r>
              <a:rPr lang="en-GB" dirty="0">
                <a:solidFill>
                  <a:schemeClr val="tx2"/>
                </a:solidFill>
              </a:rPr>
              <a:t>Danish patents: 73</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a:solidFill>
                  <a:schemeClr val="tx2"/>
                </a:solidFill>
              </a:rPr>
              <a:t>ICT</a:t>
            </a:r>
          </a:p>
          <a:p>
            <a:endParaRPr lang="en-GB">
              <a:solidFill>
                <a:schemeClr val="tx2"/>
              </a:solidFill>
            </a:endParaRPr>
          </a:p>
          <a:p>
            <a:endParaRPr lang="en-GB">
              <a:solidFill>
                <a:schemeClr val="tx2"/>
              </a:solidFill>
            </a:endParaRPr>
          </a:p>
        </p:txBody>
      </p:sp>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28">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Billede 6"/>
          <p:cNvPicPr>
            <a:picLocks noChangeAspect="1"/>
          </p:cNvPicPr>
          <p:nvPr/>
        </p:nvPicPr>
        <p:blipFill>
          <a:blip r:embed="rId3"/>
          <a:stretch>
            <a:fillRect/>
          </a:stretch>
        </p:blipFill>
        <p:spPr>
          <a:xfrm>
            <a:off x="6836228" y="1206604"/>
            <a:ext cx="5047706" cy="4792126"/>
          </a:xfrm>
          <a:prstGeom prst="rect">
            <a:avLst/>
          </a:prstGeom>
        </p:spPr>
      </p:pic>
    </p:spTree>
    <p:extLst>
      <p:ext uri="{BB962C8B-B14F-4D97-AF65-F5344CB8AC3E}">
        <p14:creationId xmlns:p14="http://schemas.microsoft.com/office/powerpoint/2010/main" val="18632901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1890" y="1860"/>
            <a:ext cx="12192000" cy="5768430"/>
          </a:xfrm>
          <a:prstGeom prst="rect">
            <a:avLst/>
          </a:prstGeom>
        </p:spPr>
      </p:pic>
      <p:sp>
        <p:nvSpPr>
          <p:cNvPr id="8" name="Rektangel 7"/>
          <p:cNvSpPr/>
          <p:nvPr/>
        </p:nvSpPr>
        <p:spPr>
          <a:xfrm>
            <a:off x="0" y="6488668"/>
            <a:ext cx="5218095" cy="369332"/>
          </a:xfrm>
          <a:prstGeom prst="rect">
            <a:avLst/>
          </a:prstGeom>
        </p:spPr>
        <p:txBody>
          <a:bodyPr wrap="none">
            <a:spAutoFit/>
          </a:bodyPr>
          <a:lstStyle/>
          <a:p>
            <a:r>
              <a:rPr lang="en-GB" b="1" dirty="0">
                <a:solidFill>
                  <a:schemeClr val="tx2"/>
                </a:solidFill>
              </a:rPr>
              <a:t>Virtual reality 2017–2018, based on 10,000 patents</a:t>
            </a:r>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Billed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543" y="5939798"/>
            <a:ext cx="1463040" cy="350520"/>
          </a:xfrm>
          <a:prstGeom prst="rect">
            <a:avLst/>
          </a:prstGeom>
        </p:spPr>
      </p:pic>
    </p:spTree>
    <p:extLst>
      <p:ext uri="{BB962C8B-B14F-4D97-AF65-F5344CB8AC3E}">
        <p14:creationId xmlns:p14="http://schemas.microsoft.com/office/powerpoint/2010/main" val="34315158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2147250" y="0"/>
            <a:ext cx="9165184" cy="6858000"/>
          </a:xfrm>
          <a:prstGeom prst="rect">
            <a:avLst/>
          </a:prstGeom>
        </p:spPr>
      </p:pic>
      <p:sp>
        <p:nvSpPr>
          <p:cNvPr id="2" name="Titel 1"/>
          <p:cNvSpPr>
            <a:spLocks noGrp="1"/>
          </p:cNvSpPr>
          <p:nvPr>
            <p:ph type="title"/>
          </p:nvPr>
        </p:nvSpPr>
        <p:spPr>
          <a:xfrm>
            <a:off x="335692" y="447504"/>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1494961" cy="646331"/>
          </a:xfrm>
          <a:prstGeom prst="rect">
            <a:avLst/>
          </a:prstGeom>
        </p:spPr>
        <p:txBody>
          <a:bodyPr wrap="none">
            <a:spAutoFit/>
          </a:bodyPr>
          <a:lstStyle/>
          <a:p>
            <a:r>
              <a:rPr lang="en-GB" b="1">
                <a:solidFill>
                  <a:schemeClr val="tx2"/>
                </a:solidFill>
              </a:rPr>
              <a:t>Virtual reality</a:t>
            </a:r>
            <a:endParaRPr lang="en-GB"/>
          </a:p>
          <a:p>
            <a:endParaRPr lang="en-GB"/>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Bille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165577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2"/>
          <a:stretch>
            <a:fillRect/>
          </a:stretch>
        </p:blipFill>
        <p:spPr>
          <a:xfrm>
            <a:off x="50359" y="702121"/>
            <a:ext cx="11926306" cy="5514975"/>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dirty="0"/>
              <a:t>Publication trend of main countries - 10 years</a:t>
            </a:r>
          </a:p>
        </p:txBody>
      </p:sp>
      <p:sp>
        <p:nvSpPr>
          <p:cNvPr id="4" name="Rektangel 3"/>
          <p:cNvSpPr/>
          <p:nvPr/>
        </p:nvSpPr>
        <p:spPr>
          <a:xfrm>
            <a:off x="0" y="6488668"/>
            <a:ext cx="2142510" cy="369332"/>
          </a:xfrm>
          <a:prstGeom prst="rect">
            <a:avLst/>
          </a:prstGeom>
        </p:spPr>
        <p:txBody>
          <a:bodyPr wrap="none">
            <a:spAutoFit/>
          </a:bodyPr>
          <a:lstStyle/>
          <a:p>
            <a:r>
              <a:rPr lang="en-GB" b="1" dirty="0">
                <a:solidFill>
                  <a:schemeClr val="tx2"/>
                </a:solidFill>
              </a:rPr>
              <a:t>Artificial Intelligence</a:t>
            </a:r>
            <a:endParaRPr lang="en-GB" dirty="0"/>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Billed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8404323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1303607" y="0"/>
            <a:ext cx="10838878" cy="6858000"/>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a:t>Publication trend of main countries - 10 years</a:t>
            </a:r>
          </a:p>
        </p:txBody>
      </p:sp>
      <p:sp>
        <p:nvSpPr>
          <p:cNvPr id="4" name="Rektangel 3"/>
          <p:cNvSpPr/>
          <p:nvPr/>
        </p:nvSpPr>
        <p:spPr>
          <a:xfrm>
            <a:off x="0" y="6488668"/>
            <a:ext cx="1494961" cy="646331"/>
          </a:xfrm>
          <a:prstGeom prst="rect">
            <a:avLst/>
          </a:prstGeom>
        </p:spPr>
        <p:txBody>
          <a:bodyPr wrap="none">
            <a:spAutoFit/>
          </a:bodyPr>
          <a:lstStyle/>
          <a:p>
            <a:r>
              <a:rPr lang="en-GB" b="1">
                <a:solidFill>
                  <a:schemeClr val="tx2"/>
                </a:solidFill>
              </a:rPr>
              <a:t>Virtual reality</a:t>
            </a:r>
            <a:endParaRPr lang="en-GB"/>
          </a:p>
          <a:p>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Billed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6382623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1494961" cy="646331"/>
          </a:xfrm>
          <a:prstGeom prst="rect">
            <a:avLst/>
          </a:prstGeom>
        </p:spPr>
        <p:txBody>
          <a:bodyPr wrap="none">
            <a:spAutoFit/>
          </a:bodyPr>
          <a:lstStyle/>
          <a:p>
            <a:r>
              <a:rPr lang="en-GB" b="1">
                <a:solidFill>
                  <a:schemeClr val="tx2"/>
                </a:solidFill>
              </a:rPr>
              <a:t>Virtual reality</a:t>
            </a:r>
            <a:endParaRPr lang="en-GB"/>
          </a:p>
          <a:p>
            <a:endParaRPr lang="en-GB"/>
          </a:p>
        </p:txBody>
      </p:sp>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Ellipse 25">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Object 6"/>
          <p:cNvPicPr>
            <a:picLocks noChangeAspect="1"/>
          </p:cNvPicPr>
          <p:nvPr/>
        </p:nvPicPr>
        <p:blipFill>
          <a:blip r:embed="rId3" cstate="print"/>
          <a:stretch>
            <a:fillRect/>
          </a:stretch>
        </p:blipFill>
        <p:spPr>
          <a:xfrm>
            <a:off x="-309362" y="71497"/>
            <a:ext cx="14899062" cy="4343749"/>
          </a:xfrm>
          <a:prstGeom prst="rect">
            <a:avLst/>
          </a:prstGeom>
        </p:spPr>
      </p:pic>
      <p:pic>
        <p:nvPicPr>
          <p:cNvPr id="29" name="Object 8"/>
          <p:cNvPicPr>
            <a:picLocks noChangeAspect="1"/>
          </p:cNvPicPr>
          <p:nvPr/>
        </p:nvPicPr>
        <p:blipFill>
          <a:blip r:embed="rId4" cstate="print"/>
          <a:stretch>
            <a:fillRect/>
          </a:stretch>
        </p:blipFill>
        <p:spPr>
          <a:xfrm>
            <a:off x="-2032396" y="3115311"/>
            <a:ext cx="11854989" cy="3024232"/>
          </a:xfrm>
          <a:prstGeom prst="rect">
            <a:avLst/>
          </a:prstGeom>
        </p:spPr>
      </p:pic>
      <p:pic>
        <p:nvPicPr>
          <p:cNvPr id="28" name="Billed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1312197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en-GB" b="1">
                <a:solidFill>
                  <a:schemeClr val="tx2"/>
                </a:solidFill>
              </a:rPr>
              <a:t>Global leaders</a:t>
            </a: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the top organisations in the technology field hold within the top 10 jurisdictions in the world</a:t>
            </a:r>
            <a:endParaRPr lang="en-GB"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6" name="Rektangel 5"/>
          <p:cNvSpPr/>
          <p:nvPr/>
        </p:nvSpPr>
        <p:spPr>
          <a:xfrm>
            <a:off x="0" y="6488668"/>
            <a:ext cx="1494961" cy="646331"/>
          </a:xfrm>
          <a:prstGeom prst="rect">
            <a:avLst/>
          </a:prstGeom>
        </p:spPr>
        <p:txBody>
          <a:bodyPr wrap="none">
            <a:spAutoFit/>
          </a:bodyPr>
          <a:lstStyle/>
          <a:p>
            <a:r>
              <a:rPr lang="en-GB" b="1">
                <a:solidFill>
                  <a:schemeClr val="tx2"/>
                </a:solidFill>
              </a:rPr>
              <a:t>Virtual reality</a:t>
            </a:r>
            <a:endParaRPr lang="en-GB"/>
          </a:p>
          <a:p>
            <a:endParaRPr lang="en-GB"/>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Ellipse 26">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Object 8"/>
          <p:cNvPicPr>
            <a:picLocks noChangeAspect="1"/>
          </p:cNvPicPr>
          <p:nvPr/>
        </p:nvPicPr>
        <p:blipFill>
          <a:blip r:embed="rId3" cstate="print"/>
          <a:stretch>
            <a:fillRect/>
          </a:stretch>
        </p:blipFill>
        <p:spPr>
          <a:xfrm>
            <a:off x="719513" y="2315547"/>
            <a:ext cx="9695937" cy="4293404"/>
          </a:xfrm>
          <a:prstGeom prst="rect">
            <a:avLst/>
          </a:prstGeom>
        </p:spPr>
      </p:pic>
      <p:pic>
        <p:nvPicPr>
          <p:cNvPr id="28" name="Billed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0785476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Top 10 global players</a:t>
            </a:r>
          </a:p>
        </p:txBody>
      </p:sp>
      <p:sp>
        <p:nvSpPr>
          <p:cNvPr id="4" name="Rektangel 3"/>
          <p:cNvSpPr/>
          <p:nvPr/>
        </p:nvSpPr>
        <p:spPr>
          <a:xfrm>
            <a:off x="0" y="6488668"/>
            <a:ext cx="1643527" cy="646331"/>
          </a:xfrm>
          <a:prstGeom prst="rect">
            <a:avLst/>
          </a:prstGeom>
        </p:spPr>
        <p:txBody>
          <a:bodyPr wrap="none">
            <a:spAutoFit/>
          </a:bodyPr>
          <a:lstStyle/>
          <a:p>
            <a:r>
              <a:rPr lang="da-DK" b="1" dirty="0">
                <a:solidFill>
                  <a:schemeClr val="tx2"/>
                </a:solidFill>
              </a:rPr>
              <a:t>Virtual reality</a:t>
            </a:r>
            <a:endParaRPr lang="da-DK" dirty="0"/>
          </a:p>
          <a:p>
            <a:endParaRPr lang="da-DK" dirty="0"/>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3" name="Tabel 2"/>
          <p:cNvGraphicFramePr>
            <a:graphicFrameLocks noGrp="1"/>
          </p:cNvGraphicFramePr>
          <p:nvPr>
            <p:extLst>
              <p:ext uri="{D42A27DB-BD31-4B8C-83A1-F6EECF244321}">
                <p14:modId xmlns:p14="http://schemas.microsoft.com/office/powerpoint/2010/main" val="136434201"/>
              </p:ext>
            </p:extLst>
          </p:nvPr>
        </p:nvGraphicFramePr>
        <p:xfrm>
          <a:off x="300789" y="1491915"/>
          <a:ext cx="11675879" cy="4817375"/>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1031135">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MICROSOFT TECH LICENSING</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ELECTRONICS</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IBM</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KONAMI</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SONY</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LG ELECTRONICS</a:t>
                      </a:r>
                    </a:p>
                  </a:txBody>
                  <a:tcPr marL="9525" marR="9525" marT="9525" marB="0" anchor="ctr"/>
                </a:tc>
                <a:tc>
                  <a:txBody>
                    <a:bodyPr/>
                    <a:lstStyle/>
                    <a:p>
                      <a:pPr algn="l" fontAlgn="ctr"/>
                      <a:r>
                        <a:rPr lang="en-GB" sz="105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ELECTRONICS AND TELECOMMUNI-CATIONS RESEARCH INSTITUTE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GOOGLE LLC</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INTEL</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QUALCOMM</a:t>
                      </a:r>
                    </a:p>
                  </a:txBody>
                  <a:tcPr marL="9525" marR="9525" marT="9525" marB="0" anchor="ctr"/>
                </a:tc>
                <a:extLst>
                  <a:ext uri="{0D108BD9-81ED-4DB2-BD59-A6C34878D82A}">
                    <a16:rowId xmlns:a16="http://schemas.microsoft.com/office/drawing/2014/main" val="10000"/>
                  </a:ext>
                </a:extLst>
              </a:tr>
              <a:tr h="5200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$ 174,121,896,954</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$ 79,139,000,000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$ 2,119,929,560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$ 52,957,892,772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$ 62,761,000,000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$ 22,291,000,000</a:t>
                      </a:r>
                    </a:p>
                  </a:txBody>
                  <a:tcPr marL="9525" marR="9525" marT="9525" marB="0" anchor="ctr"/>
                </a:tc>
                <a:extLst>
                  <a:ext uri="{0D108BD9-81ED-4DB2-BD59-A6C34878D82A}">
                    <a16:rowId xmlns:a16="http://schemas.microsoft.com/office/drawing/2014/main" val="10001"/>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1,207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753</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539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449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475</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359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324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333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269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257</a:t>
                      </a:r>
                    </a:p>
                  </a:txBody>
                  <a:tcPr marL="9525" marR="9525" marT="9525" marB="0" anchor="ctr"/>
                </a:tc>
                <a:extLst>
                  <a:ext uri="{0D108BD9-81ED-4DB2-BD59-A6C34878D82A}">
                    <a16:rowId xmlns:a16="http://schemas.microsoft.com/office/drawing/2014/main" val="10002"/>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93,200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414,400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4,606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37,902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106,000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33,800</a:t>
                      </a:r>
                    </a:p>
                  </a:txBody>
                  <a:tcPr marL="9525" marR="9525" marT="9525" marB="0" anchor="ctr"/>
                </a:tc>
                <a:extLst>
                  <a:ext uri="{0D108BD9-81ED-4DB2-BD59-A6C34878D82A}">
                    <a16:rowId xmlns:a16="http://schemas.microsoft.com/office/drawing/2014/main" val="10003"/>
                  </a:ext>
                </a:extLst>
              </a:tr>
              <a:tr h="5200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$ 6,371,471,961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$ 5,226,000,000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$ 1,780,054,420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$ 11,951,000,000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4"/>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6.60%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3.36%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5"/>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extLst>
                  <a:ext uri="{0D108BD9-81ED-4DB2-BD59-A6C34878D82A}">
                    <a16:rowId xmlns:a16="http://schemas.microsoft.com/office/drawing/2014/main" val="10006"/>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1988</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1985</a:t>
                      </a:r>
                    </a:p>
                  </a:txBody>
                  <a:tcPr marL="9525" marR="9525" marT="9525" marB="0" anchor="ctr"/>
                </a:tc>
                <a:extLst>
                  <a:ext uri="{0D108BD9-81ED-4DB2-BD59-A6C34878D82A}">
                    <a16:rowId xmlns:a16="http://schemas.microsoft.com/office/drawing/2014/main" val="10007"/>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9336897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a:solidFill>
                  <a:schemeClr val="tx2"/>
                </a:solidFill>
              </a:rPr>
              <a:t>European </a:t>
            </a:r>
            <a:r>
              <a:rPr lang="da-DK" b="1" dirty="0" err="1">
                <a:solidFill>
                  <a:schemeClr val="tx2"/>
                </a:solidFill>
              </a:rPr>
              <a:t>leaders</a:t>
            </a:r>
            <a:r>
              <a:rPr lang="da-DK" b="1" dirty="0">
                <a:solidFill>
                  <a:schemeClr val="tx2"/>
                </a:solidFill>
              </a:rPr>
              <a:t>: Activity</a:t>
            </a:r>
            <a:br>
              <a:rPr lang="da-DK" b="1" dirty="0">
                <a:solidFill>
                  <a:schemeClr val="tx2"/>
                </a:solidFill>
              </a:rPr>
            </a:br>
            <a:endParaRPr lang="da-DK" dirty="0">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2"/>
                </a:solidFill>
                <a:latin typeface="Arial" pitchFamily="34" charset="0"/>
                <a:cs typeface="Arial" pitchFamily="34" charset="0"/>
              </a:rPr>
              <a:t>The graph shows the number of patents the top organisations in the technology field hold within the top 10 jurisdictions in Europe</a:t>
            </a:r>
            <a:endParaRPr lang="en-US"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7" name="Rektangel 6"/>
          <p:cNvSpPr/>
          <p:nvPr/>
        </p:nvSpPr>
        <p:spPr>
          <a:xfrm>
            <a:off x="0" y="6488668"/>
            <a:ext cx="1643527" cy="646331"/>
          </a:xfrm>
          <a:prstGeom prst="rect">
            <a:avLst/>
          </a:prstGeom>
        </p:spPr>
        <p:txBody>
          <a:bodyPr wrap="none">
            <a:spAutoFit/>
          </a:bodyPr>
          <a:lstStyle/>
          <a:p>
            <a:r>
              <a:rPr lang="da-DK" b="1" dirty="0">
                <a:solidFill>
                  <a:schemeClr val="tx2"/>
                </a:solidFill>
              </a:rPr>
              <a:t>Virtual reality</a:t>
            </a:r>
            <a:endParaRPr lang="da-DK" dirty="0"/>
          </a:p>
          <a:p>
            <a:endParaRPr lang="da-DK"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8" name="Ellipse 27">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1" name="Object 8"/>
          <p:cNvPicPr>
            <a:picLocks noChangeAspect="1"/>
          </p:cNvPicPr>
          <p:nvPr/>
        </p:nvPicPr>
        <p:blipFill>
          <a:blip r:embed="rId3" cstate="print"/>
          <a:stretch>
            <a:fillRect/>
          </a:stretch>
        </p:blipFill>
        <p:spPr>
          <a:xfrm>
            <a:off x="1128817" y="2268807"/>
            <a:ext cx="10035572" cy="4443796"/>
          </a:xfrm>
          <a:prstGeom prst="rect">
            <a:avLst/>
          </a:prstGeom>
        </p:spPr>
      </p:pic>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2755680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Top 10 European players</a:t>
            </a:r>
          </a:p>
        </p:txBody>
      </p:sp>
      <p:sp>
        <p:nvSpPr>
          <p:cNvPr id="4" name="Rektangel 3"/>
          <p:cNvSpPr/>
          <p:nvPr/>
        </p:nvSpPr>
        <p:spPr>
          <a:xfrm>
            <a:off x="0" y="6488668"/>
            <a:ext cx="1494961" cy="369332"/>
          </a:xfrm>
          <a:prstGeom prst="rect">
            <a:avLst/>
          </a:prstGeom>
        </p:spPr>
        <p:txBody>
          <a:bodyPr wrap="none">
            <a:spAutoFit/>
          </a:bodyPr>
          <a:lstStyle/>
          <a:p>
            <a:r>
              <a:rPr lang="en-GB" b="1">
                <a:solidFill>
                  <a:schemeClr val="tx2"/>
                </a:solidFill>
              </a:rPr>
              <a:t>Virtual reality</a:t>
            </a:r>
            <a:endParaRPr lang="en-GB"/>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5" name="Tabel 24"/>
          <p:cNvGraphicFramePr>
            <a:graphicFrameLocks noGrp="1"/>
          </p:cNvGraphicFramePr>
          <p:nvPr>
            <p:extLst>
              <p:ext uri="{D42A27DB-BD31-4B8C-83A1-F6EECF244321}">
                <p14:modId xmlns:p14="http://schemas.microsoft.com/office/powerpoint/2010/main" val="2563699985"/>
              </p:ext>
            </p:extLst>
          </p:nvPr>
        </p:nvGraphicFramePr>
        <p:xfrm>
          <a:off x="134967" y="1326920"/>
          <a:ext cx="11675879" cy="5001027"/>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b"/>
                      <a:r>
                        <a:rPr lang="en-GB" sz="1100" b="0" i="0" u="none" strike="noStrike" noProof="0" dirty="0">
                          <a:solidFill>
                            <a:schemeClr val="bg1"/>
                          </a:solidFill>
                          <a:effectLst/>
                          <a:latin typeface="Calibri" panose="020F0502020204030204" pitchFamily="34" charset="0"/>
                        </a:rPr>
                        <a:t>Indicators Profile</a:t>
                      </a:r>
                    </a:p>
                  </a:txBody>
                  <a:tcPr marL="9525" marR="9525" marT="9525" marB="0" anchor="b"/>
                </a:tc>
                <a:tc>
                  <a:txBody>
                    <a:bodyPr/>
                    <a:lstStyle/>
                    <a:p>
                      <a:pPr algn="l" fontAlgn="b"/>
                      <a:r>
                        <a:rPr lang="en-GB" sz="1100" b="0" i="0" u="none" strike="noStrike" noProof="0">
                          <a:solidFill>
                            <a:schemeClr val="bg1"/>
                          </a:solidFill>
                          <a:effectLst/>
                          <a:latin typeface="Calibri" panose="020F0502020204030204" pitchFamily="34" charset="0"/>
                        </a:rPr>
                        <a:t>NOKIA TECH</a:t>
                      </a:r>
                    </a:p>
                  </a:txBody>
                  <a:tcPr marL="9525" marR="9525" marT="9525" marB="0" anchor="b"/>
                </a:tc>
                <a:tc>
                  <a:txBody>
                    <a:bodyPr/>
                    <a:lstStyle/>
                    <a:p>
                      <a:pPr algn="l" fontAlgn="b"/>
                      <a:r>
                        <a:rPr lang="en-GB" sz="1100" b="0" i="0" u="none" strike="noStrike" noProof="0">
                          <a:solidFill>
                            <a:schemeClr val="bg1"/>
                          </a:solidFill>
                          <a:effectLst/>
                          <a:latin typeface="Calibri" panose="020F0502020204030204" pitchFamily="34" charset="0"/>
                        </a:rPr>
                        <a:t>PHILIPS</a:t>
                      </a:r>
                    </a:p>
                  </a:txBody>
                  <a:tcPr marL="9525" marR="9525" marT="9525" marB="0" anchor="b"/>
                </a:tc>
                <a:tc>
                  <a:txBody>
                    <a:bodyPr/>
                    <a:lstStyle/>
                    <a:p>
                      <a:pPr algn="l" fontAlgn="b"/>
                      <a:r>
                        <a:rPr lang="en-GB" sz="1100" b="0" i="0" u="none" strike="noStrike" noProof="0">
                          <a:solidFill>
                            <a:schemeClr val="bg1"/>
                          </a:solidFill>
                          <a:effectLst/>
                          <a:latin typeface="Calibri" panose="020F0502020204030204" pitchFamily="34" charset="0"/>
                        </a:rPr>
                        <a:t>SIEMENS</a:t>
                      </a:r>
                    </a:p>
                  </a:txBody>
                  <a:tcPr marL="9525" marR="9525" marT="9525" marB="0" anchor="b"/>
                </a:tc>
                <a:tc>
                  <a:txBody>
                    <a:bodyPr/>
                    <a:lstStyle/>
                    <a:p>
                      <a:pPr algn="l" fontAlgn="b"/>
                      <a:r>
                        <a:rPr lang="en-GB" sz="1100" b="0" i="0" u="none" strike="noStrike" noProof="0">
                          <a:solidFill>
                            <a:schemeClr val="bg1"/>
                          </a:solidFill>
                          <a:effectLst/>
                          <a:latin typeface="Calibri" panose="020F0502020204030204" pitchFamily="34" charset="0"/>
                        </a:rPr>
                        <a:t>MICROSOFT TECH LICENSING</a:t>
                      </a:r>
                    </a:p>
                  </a:txBody>
                  <a:tcPr marL="9525" marR="9525" marT="9525" marB="0" anchor="b"/>
                </a:tc>
                <a:tc>
                  <a:txBody>
                    <a:bodyPr/>
                    <a:lstStyle/>
                    <a:p>
                      <a:pPr algn="l" fontAlgn="b"/>
                      <a:r>
                        <a:rPr lang="en-GB" sz="1100" b="0" i="0" u="none" strike="noStrike" noProof="0" dirty="0">
                          <a:solidFill>
                            <a:schemeClr val="bg1"/>
                          </a:solidFill>
                          <a:effectLst/>
                          <a:latin typeface="Calibri" panose="020F0502020204030204" pitchFamily="34" charset="0"/>
                        </a:rPr>
                        <a:t>Microsoft Technology Licensing LLC</a:t>
                      </a:r>
                    </a:p>
                  </a:txBody>
                  <a:tcPr marL="9525" marR="9525" marT="9525" marB="0" anchor="b"/>
                </a:tc>
                <a:tc>
                  <a:txBody>
                    <a:bodyPr/>
                    <a:lstStyle/>
                    <a:p>
                      <a:pPr algn="l" fontAlgn="b"/>
                      <a:r>
                        <a:rPr lang="en-GB" sz="1100" b="0" i="0" u="none" strike="noStrike" noProof="0" dirty="0">
                          <a:solidFill>
                            <a:schemeClr val="bg1"/>
                          </a:solidFill>
                          <a:effectLst/>
                          <a:latin typeface="Calibri" panose="020F0502020204030204" pitchFamily="34" charset="0"/>
                        </a:rPr>
                        <a:t>NOKIA</a:t>
                      </a:r>
                    </a:p>
                  </a:txBody>
                  <a:tcPr marL="9525" marR="9525" marT="9525" marB="0" anchor="b"/>
                </a:tc>
                <a:tc>
                  <a:txBody>
                    <a:bodyPr/>
                    <a:lstStyle/>
                    <a:p>
                      <a:pPr algn="l" fontAlgn="b"/>
                      <a:r>
                        <a:rPr lang="en-GB" sz="1100" b="0" i="0" u="none" strike="noStrike" noProof="0" dirty="0">
                          <a:solidFill>
                            <a:schemeClr val="bg1"/>
                          </a:solidFill>
                          <a:effectLst/>
                          <a:latin typeface="Calibri" panose="020F0502020204030204" pitchFamily="34" charset="0"/>
                        </a:rPr>
                        <a:t>SONY MOBILE COMMUNI-CATIONS</a:t>
                      </a:r>
                    </a:p>
                  </a:txBody>
                  <a:tcPr marL="9525" marR="9525" marT="9525" marB="0" anchor="b"/>
                </a:tc>
                <a:tc>
                  <a:txBody>
                    <a:bodyPr/>
                    <a:lstStyle/>
                    <a:p>
                      <a:pPr algn="l" fontAlgn="b"/>
                      <a:r>
                        <a:rPr lang="en-GB" sz="1100" b="0" i="0" u="none" strike="noStrike" noProof="0">
                          <a:solidFill>
                            <a:schemeClr val="bg1"/>
                          </a:solidFill>
                          <a:effectLst/>
                          <a:latin typeface="Calibri" panose="020F0502020204030204" pitchFamily="34" charset="0"/>
                        </a:rPr>
                        <a:t>THOMSON LICENSING</a:t>
                      </a:r>
                    </a:p>
                  </a:txBody>
                  <a:tcPr marL="9525" marR="9525" marT="9525" marB="0" anchor="b"/>
                </a:tc>
                <a:tc>
                  <a:txBody>
                    <a:bodyPr/>
                    <a:lstStyle/>
                    <a:p>
                      <a:pPr algn="l" fontAlgn="b"/>
                      <a:r>
                        <a:rPr lang="en-GB" sz="1100" b="0" i="0" u="none" strike="noStrike" noProof="0">
                          <a:solidFill>
                            <a:schemeClr val="bg1"/>
                          </a:solidFill>
                          <a:effectLst/>
                          <a:latin typeface="Calibri" panose="020F0502020204030204" pitchFamily="34" charset="0"/>
                        </a:rPr>
                        <a:t>ALCATEL-LUCENT</a:t>
                      </a:r>
                    </a:p>
                  </a:txBody>
                  <a:tcPr marL="9525" marR="9525" marT="9525" marB="0" anchor="b"/>
                </a:tc>
                <a:tc>
                  <a:txBody>
                    <a:bodyPr/>
                    <a:lstStyle/>
                    <a:p>
                      <a:pPr algn="l" fontAlgn="b"/>
                      <a:r>
                        <a:rPr lang="en-GB" sz="1100" b="0" i="0" u="none" strike="noStrike" noProof="0">
                          <a:solidFill>
                            <a:schemeClr val="bg1"/>
                          </a:solidFill>
                          <a:effectLst/>
                          <a:latin typeface="Calibri" panose="020F0502020204030204" pitchFamily="34" charset="0"/>
                        </a:rPr>
                        <a:t>AUDI</a:t>
                      </a:r>
                    </a:p>
                  </a:txBody>
                  <a:tcPr marL="9525" marR="9525" marT="9525" marB="0" anchor="b"/>
                </a:tc>
                <a:extLst>
                  <a:ext uri="{0D108BD9-81ED-4DB2-BD59-A6C34878D82A}">
                    <a16:rowId xmlns:a16="http://schemas.microsoft.com/office/drawing/2014/main" val="10000"/>
                  </a:ext>
                </a:extLst>
              </a:tr>
              <a:tr h="794482">
                <a:tc>
                  <a:txBody>
                    <a:bodyPr/>
                    <a:lstStyle/>
                    <a:p>
                      <a:pPr algn="l" fontAlgn="b"/>
                      <a:r>
                        <a:rPr lang="en-GB" sz="1100" b="0" i="0" u="none" strike="noStrike" noProof="0">
                          <a:solidFill>
                            <a:srgbClr val="000000"/>
                          </a:solidFill>
                          <a:effectLst/>
                          <a:latin typeface="Calibri" panose="020F0502020204030204" pitchFamily="34" charset="0"/>
                        </a:rPr>
                        <a:t>Annual Sales</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$ 26,129,308,439</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$ 65,635,309,082</a:t>
                      </a:r>
                    </a:p>
                  </a:txBody>
                  <a:tcPr marL="9525" marR="9525" marT="9525" marB="0" anchor="b"/>
                </a:tc>
                <a:extLst>
                  <a:ext uri="{0D108BD9-81ED-4DB2-BD59-A6C34878D82A}">
                    <a16:rowId xmlns:a16="http://schemas.microsoft.com/office/drawing/2014/main" val="10001"/>
                  </a:ext>
                </a:extLst>
              </a:tr>
              <a:tr h="330274">
                <a:tc>
                  <a:txBody>
                    <a:bodyPr/>
                    <a:lstStyle/>
                    <a:p>
                      <a:pPr algn="l" fontAlgn="b"/>
                      <a:r>
                        <a:rPr lang="en-GB" sz="1100" b="0" i="0" u="none" strike="noStrike" noProof="0">
                          <a:solidFill>
                            <a:srgbClr val="000000"/>
                          </a:solidFill>
                          <a:effectLst/>
                          <a:latin typeface="Calibri" panose="020F0502020204030204" pitchFamily="34" charset="0"/>
                        </a:rPr>
                        <a:t>Portfolio Size</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191</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188</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132</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121</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115</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169</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62</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60</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64</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53</a:t>
                      </a:r>
                    </a:p>
                  </a:txBody>
                  <a:tcPr marL="9525" marR="9525" marT="9525" marB="0" anchor="b"/>
                </a:tc>
                <a:extLst>
                  <a:ext uri="{0D108BD9-81ED-4DB2-BD59-A6C34878D82A}">
                    <a16:rowId xmlns:a16="http://schemas.microsoft.com/office/drawing/2014/main" val="10002"/>
                  </a:ext>
                </a:extLst>
              </a:tr>
              <a:tr h="433102">
                <a:tc>
                  <a:txBody>
                    <a:bodyPr/>
                    <a:lstStyle/>
                    <a:p>
                      <a:pPr algn="l" fontAlgn="b"/>
                      <a:r>
                        <a:rPr lang="en-GB" sz="1100" b="0" i="0" u="none" strike="noStrike" noProof="0">
                          <a:solidFill>
                            <a:srgbClr val="000000"/>
                          </a:solidFill>
                          <a:effectLst/>
                          <a:latin typeface="Calibri" panose="020F0502020204030204" pitchFamily="34" charset="0"/>
                        </a:rPr>
                        <a:t>Employee Number</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102,687</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88,453</a:t>
                      </a:r>
                    </a:p>
                  </a:txBody>
                  <a:tcPr marL="9525" marR="9525" marT="9525" marB="0" anchor="b"/>
                </a:tc>
                <a:extLst>
                  <a:ext uri="{0D108BD9-81ED-4DB2-BD59-A6C34878D82A}">
                    <a16:rowId xmlns:a16="http://schemas.microsoft.com/office/drawing/2014/main" val="10003"/>
                  </a:ext>
                </a:extLst>
              </a:tr>
              <a:tr h="794482">
                <a:tc>
                  <a:txBody>
                    <a:bodyPr/>
                    <a:lstStyle/>
                    <a:p>
                      <a:pPr algn="l" fontAlgn="b"/>
                      <a:r>
                        <a:rPr lang="en-GB" sz="1100" b="0" i="0" u="none" strike="noStrike" noProof="0">
                          <a:solidFill>
                            <a:srgbClr val="000000"/>
                          </a:solidFill>
                          <a:effectLst/>
                          <a:latin typeface="Calibri" panose="020F0502020204030204" pitchFamily="34" charset="0"/>
                        </a:rPr>
                        <a:t>R&amp;D Expense</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$ 2,037,099,044</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$ 2,780,678,924</a:t>
                      </a:r>
                    </a:p>
                  </a:txBody>
                  <a:tcPr marL="9525" marR="9525" marT="9525" marB="0" anchor="b"/>
                </a:tc>
                <a:extLst>
                  <a:ext uri="{0D108BD9-81ED-4DB2-BD59-A6C34878D82A}">
                    <a16:rowId xmlns:a16="http://schemas.microsoft.com/office/drawing/2014/main" val="10004"/>
                  </a:ext>
                </a:extLst>
              </a:tr>
              <a:tr h="646900">
                <a:tc>
                  <a:txBody>
                    <a:bodyPr/>
                    <a:lstStyle/>
                    <a:p>
                      <a:pPr algn="l" fontAlgn="b"/>
                      <a:r>
                        <a:rPr lang="en-GB" sz="1100" b="0" i="0" u="none" strike="noStrike" noProof="0">
                          <a:solidFill>
                            <a:srgbClr val="000000"/>
                          </a:solidFill>
                          <a:effectLst/>
                          <a:latin typeface="Calibri" panose="020F0502020204030204" pitchFamily="34" charset="0"/>
                        </a:rPr>
                        <a:t>R&amp;D Expense %</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7.80%</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4.24%</a:t>
                      </a:r>
                    </a:p>
                  </a:txBody>
                  <a:tcPr marL="9525" marR="9525" marT="9525" marB="0" anchor="b"/>
                </a:tc>
                <a:extLst>
                  <a:ext uri="{0D108BD9-81ED-4DB2-BD59-A6C34878D82A}">
                    <a16:rowId xmlns:a16="http://schemas.microsoft.com/office/drawing/2014/main" val="10005"/>
                  </a:ext>
                </a:extLst>
              </a:tr>
              <a:tr h="794482">
                <a:tc>
                  <a:txBody>
                    <a:bodyPr/>
                    <a:lstStyle/>
                    <a:p>
                      <a:pPr algn="l" fontAlgn="b"/>
                      <a:r>
                        <a:rPr lang="en-GB" sz="1100" b="0" i="0" u="none" strike="noStrike" noProof="0">
                          <a:solidFill>
                            <a:srgbClr val="000000"/>
                          </a:solidFill>
                          <a:effectLst/>
                          <a:latin typeface="Calibri" panose="020F0502020204030204" pitchFamily="34" charset="0"/>
                        </a:rPr>
                        <a:t>Technology Diversity</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Specialised</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Extremely</a:t>
                      </a:r>
                    </a:p>
                    <a:p>
                      <a:pPr algn="l" fontAlgn="b"/>
                      <a:r>
                        <a:rPr lang="en-GB" sz="1100" b="0" i="0" u="none" strike="noStrike" noProof="0" dirty="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Specialised</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Extremely specialised</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Extremely specialised</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Extremely specialised</a:t>
                      </a:r>
                    </a:p>
                  </a:txBody>
                  <a:tcPr marL="9525" marR="9525" marT="9525" marB="0" anchor="b"/>
                </a:tc>
                <a:extLst>
                  <a:ext uri="{0D108BD9-81ED-4DB2-BD59-A6C34878D82A}">
                    <a16:rowId xmlns:a16="http://schemas.microsoft.com/office/drawing/2014/main" val="10006"/>
                  </a:ext>
                </a:extLst>
              </a:tr>
              <a:tr h="330274">
                <a:tc>
                  <a:txBody>
                    <a:bodyPr/>
                    <a:lstStyle/>
                    <a:p>
                      <a:pPr algn="l" fontAlgn="b"/>
                      <a:r>
                        <a:rPr lang="en-GB" sz="1100" b="0" i="0" u="none" strike="noStrike" noProof="0">
                          <a:solidFill>
                            <a:srgbClr val="000000"/>
                          </a:solidFill>
                          <a:effectLst/>
                          <a:latin typeface="Calibri" panose="020F0502020204030204" pitchFamily="34" charset="0"/>
                        </a:rPr>
                        <a:t>Started Filling</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1989</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1900</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1879</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1984</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2007</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1965</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1998</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1979</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1991</a:t>
                      </a:r>
                    </a:p>
                  </a:txBody>
                  <a:tcPr marL="9525" marR="9525" marT="9525" marB="0" anchor="b"/>
                </a:tc>
                <a:tc>
                  <a:txBody>
                    <a:bodyPr/>
                    <a:lstStyle/>
                    <a:p>
                      <a:pPr algn="r" fontAlgn="b"/>
                      <a:r>
                        <a:rPr lang="en-GB" sz="1100" b="0" i="0" u="none" strike="noStrike" noProof="0">
                          <a:solidFill>
                            <a:srgbClr val="000000"/>
                          </a:solidFill>
                          <a:effectLst/>
                          <a:latin typeface="Calibri" panose="020F0502020204030204" pitchFamily="34" charset="0"/>
                        </a:rPr>
                        <a:t>1937</a:t>
                      </a:r>
                    </a:p>
                  </a:txBody>
                  <a:tcPr marL="9525" marR="9525" marT="9525" marB="0" anchor="b"/>
                </a:tc>
                <a:extLst>
                  <a:ext uri="{0D108BD9-81ED-4DB2-BD59-A6C34878D82A}">
                    <a16:rowId xmlns:a16="http://schemas.microsoft.com/office/drawing/2014/main" val="10007"/>
                  </a:ext>
                </a:extLst>
              </a:tr>
              <a:tr h="330274">
                <a:tc>
                  <a:txBody>
                    <a:bodyPr/>
                    <a:lstStyle/>
                    <a:p>
                      <a:pPr algn="l" fontAlgn="b"/>
                      <a:r>
                        <a:rPr lang="en-GB" sz="1100" b="0" i="0" u="none" strike="noStrike" noProof="0">
                          <a:solidFill>
                            <a:srgbClr val="000000"/>
                          </a:solidFill>
                          <a:effectLst/>
                          <a:latin typeface="Calibri" panose="020F0502020204030204" pitchFamily="34" charset="0"/>
                        </a:rPr>
                        <a:t>Geographic Diversity</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Extremely concentrated</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Extremely concentrated</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Distributed</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Extremely concentrated</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Extremely concentrated</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Extremely concentrated</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Moderate</a:t>
                      </a:r>
                    </a:p>
                  </a:txBody>
                  <a:tcPr marL="9525" marR="9525" marT="9525" marB="0" anchor="b"/>
                </a:tc>
                <a:tc>
                  <a:txBody>
                    <a:bodyPr/>
                    <a:lstStyle/>
                    <a:p>
                      <a:pPr algn="l" fontAlgn="b"/>
                      <a:r>
                        <a:rPr lang="en-GB" sz="1100" b="0" i="0" u="none" strike="noStrike" noProof="0">
                          <a:solidFill>
                            <a:srgbClr val="000000"/>
                          </a:solidFill>
                          <a:effectLst/>
                          <a:latin typeface="Calibri" panose="020F0502020204030204" pitchFamily="34" charset="0"/>
                        </a:rPr>
                        <a:t>Moderate</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Extremely concentrated</a:t>
                      </a:r>
                    </a:p>
                  </a:txBody>
                  <a:tcPr marL="9525" marR="9525" marT="9525" marB="0" anchor="b"/>
                </a:tc>
                <a:tc>
                  <a:txBody>
                    <a:bodyPr/>
                    <a:lstStyle/>
                    <a:p>
                      <a:pPr algn="l" fontAlgn="b"/>
                      <a:r>
                        <a:rPr lang="en-GB" sz="1100" b="0" i="0" u="none" strike="noStrike" noProof="0" dirty="0">
                          <a:solidFill>
                            <a:srgbClr val="000000"/>
                          </a:solidFill>
                          <a:effectLst/>
                          <a:latin typeface="Calibri" panose="020F0502020204030204" pitchFamily="34" charset="0"/>
                        </a:rPr>
                        <a:t>Extremely distributed</a:t>
                      </a:r>
                    </a:p>
                  </a:txBody>
                  <a:tcPr marL="9525" marR="9525" marT="9525" marB="0" anchor="b"/>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9658245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0" y="0"/>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present invention relates to a method for removing animals from an area before mowing the area, the method comprising: Identifying one or more animals present in the area by use of a unmanned aerial vehicle (UAV) the day before initiation of mowing, and if one or more animals are detected within the area, releasing an animal repellent from the UAV, at and/or near the identified animal(s).</a:t>
            </a:r>
          </a:p>
        </p:txBody>
      </p:sp>
      <p:sp>
        <p:nvSpPr>
          <p:cNvPr id="18" name="Rektangel 17"/>
          <p:cNvSpPr/>
          <p:nvPr/>
        </p:nvSpPr>
        <p:spPr>
          <a:xfrm>
            <a:off x="-21279"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p:cNvSpPr txBox="1"/>
          <p:nvPr/>
        </p:nvSpPr>
        <p:spPr>
          <a:xfrm>
            <a:off x="241705" y="1249279"/>
            <a:ext cx="5568950" cy="3162404"/>
          </a:xfrm>
          <a:prstGeom prst="rect">
            <a:avLst/>
          </a:prstGeom>
          <a:noFill/>
        </p:spPr>
        <p:txBody>
          <a:bodyPr wrap="square" rtlCol="0">
            <a:spAutoFit/>
          </a:bodyPr>
          <a:lstStyle/>
          <a:p>
            <a:r>
              <a:rPr lang="en-GB" sz="1050">
                <a:solidFill>
                  <a:schemeClr val="accent6"/>
                </a:solidFill>
              </a:rPr>
              <a:t>TAC:("Cyber security") or CPC:(H04L63/00 OR H04L63/02 OR H04L63/0209 OR H04L63/0218 OR H04L63/0227 OR H04L63/0236 OR H04L63/0245 OR H04L63/0254 OR H04L63/0263 OR H04L63/0272 OR H04L63/0281 OR H04L63/029 OR H04L63/04 OR H04L63/0407 OR H04L63/0414 OR H04L63/0421 OR H04L63/0428 OR H04L63/0435 OR H04L63/0442 OR H04L63/045 OR H04L63/0457 OR H04L63/0464 OR H04L63/0471 OR H04L63/0478 OR H04L63/0485 OR H04L63/0492 OR H04L63/06 OR H04L63/061 OR H04L63/062 OR H04L63/064 OR H04L63/065 OR H04L63/067 OR H04L63/068 OR H04L63/08 OR H04L63/0807 OR H04L63/0815 OR H04L63/0823 OR H04L63/083 OR H04L63/0838 OR H04L63/0846 OR H04L63/0853 OR H04L63/0861 OR H04L63/0869 OR H04L63/0876 OR H04L63/0884 OR H04L63/0892 OR H04L63/10 OR H04L63/101 OR H04L63/102 OR H04L63/104 OR H04L63/105 OR H04L63/107 OR H04L63/108 OR H04L63/12 OR H04L63/123 OR H04L63/126 OR H04L63/14 OR H04L63/1408 OR H04L63/1416 OR H04L63/1425 OR H04L63/1433 OR H04L63/1441 OR H04L63/145 OR H04L63/1458 OR H04L63/1466 OR H04L63/1475 OR H04L63/1483 OR H04L63/1491 OR H04L63/16 OR H04L63/162 OR H04L63/164 OR H04L63/166 OR H04L63/168 OR H04L63/18 OR H04L63/20 OR H04L63/205 OR H04L63/30 OR H04L63/302 OR H04L63/304 OR H04L63/306 OR H04L63/308 OR H04K1/00 OR H04K2203/10 OR H04K2203/14 OR H04K2203/16 OR H04K2203/18 OR H04K2203/20 OR H04K2203/22 OR H04K2203/24 OR H04K2203/30 OR H04K2203/32 OR H04K2203/34 OR H04K2203/36 OR H04K2203/12 OR H04K1/003 OR H04K1/006 OR H04K1/02 OR H04K1/025 OR H04K1/04 OR H04K1/06 OR H04K1/08 OR H04K1/10) NOT PN:(CN)</a:t>
            </a:r>
          </a:p>
        </p:txBody>
      </p:sp>
      <p:sp>
        <p:nvSpPr>
          <p:cNvPr id="2" name="Titel 1"/>
          <p:cNvSpPr>
            <a:spLocks noGrp="1"/>
          </p:cNvSpPr>
          <p:nvPr>
            <p:ph type="title"/>
          </p:nvPr>
        </p:nvSpPr>
        <p:spPr>
          <a:xfrm>
            <a:off x="831850" y="1709738"/>
            <a:ext cx="6327707" cy="2852737"/>
          </a:xfrm>
        </p:spPr>
        <p:txBody>
          <a:bodyPr>
            <a:normAutofit/>
          </a:bodyPr>
          <a:lstStyle/>
          <a:p>
            <a:r>
              <a:rPr lang="en-GB" b="1">
                <a:solidFill>
                  <a:schemeClr val="tx2"/>
                </a:solidFill>
              </a:rPr>
              <a:t>Cyber security</a:t>
            </a:r>
            <a:endParaRPr lang="en-GB">
              <a:solidFill>
                <a:schemeClr val="tx2"/>
              </a:solidFill>
            </a:endParaRPr>
          </a:p>
        </p:txBody>
      </p:sp>
      <p:sp>
        <p:nvSpPr>
          <p:cNvPr id="3" name="Pladsholder til tekst 2"/>
          <p:cNvSpPr>
            <a:spLocks noGrp="1"/>
          </p:cNvSpPr>
          <p:nvPr>
            <p:ph type="body" idx="1"/>
          </p:nvPr>
        </p:nvSpPr>
        <p:spPr/>
        <p:txBody>
          <a:bodyPr/>
          <a:lstStyle/>
          <a:p>
            <a:r>
              <a:rPr lang="en-GB" dirty="0">
                <a:solidFill>
                  <a:schemeClr val="tx2"/>
                </a:solidFill>
              </a:rPr>
              <a:t>Global patents: 83,109 patent families</a:t>
            </a:r>
          </a:p>
          <a:p>
            <a:r>
              <a:rPr lang="en-GB" dirty="0">
                <a:solidFill>
                  <a:schemeClr val="tx2"/>
                </a:solidFill>
              </a:rPr>
              <a:t>European patents: 13,830</a:t>
            </a:r>
          </a:p>
          <a:p>
            <a:r>
              <a:rPr lang="en-GB" dirty="0">
                <a:solidFill>
                  <a:schemeClr val="tx2"/>
                </a:solidFill>
              </a:rPr>
              <a:t>Danish patents: 12</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a:solidFill>
                  <a:schemeClr val="tx2"/>
                </a:solidFill>
              </a:rPr>
              <a:t>ICT</a:t>
            </a:r>
          </a:p>
          <a:p>
            <a:endParaRPr lang="en-GB">
              <a:solidFill>
                <a:schemeClr val="tx2"/>
              </a:solidFill>
            </a:endParaRPr>
          </a:p>
          <a:p>
            <a:endParaRPr lang="en-GB">
              <a:solidFill>
                <a:schemeClr val="tx2"/>
              </a:solidFill>
            </a:endParaRPr>
          </a:p>
        </p:txBody>
      </p:sp>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28">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Billede 5"/>
          <p:cNvPicPr>
            <a:picLocks noChangeAspect="1"/>
          </p:cNvPicPr>
          <p:nvPr/>
        </p:nvPicPr>
        <p:blipFill>
          <a:blip r:embed="rId3"/>
          <a:stretch>
            <a:fillRect/>
          </a:stretch>
        </p:blipFill>
        <p:spPr>
          <a:xfrm>
            <a:off x="7010400" y="1165031"/>
            <a:ext cx="4931610" cy="4915650"/>
          </a:xfrm>
          <a:prstGeom prst="rect">
            <a:avLst/>
          </a:prstGeom>
        </p:spPr>
      </p:pic>
    </p:spTree>
    <p:extLst>
      <p:ext uri="{BB962C8B-B14F-4D97-AF65-F5344CB8AC3E}">
        <p14:creationId xmlns:p14="http://schemas.microsoft.com/office/powerpoint/2010/main" val="10948663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3999"/>
            <a:ext cx="12192000" cy="5796981"/>
          </a:xfrm>
          <a:prstGeom prst="rect">
            <a:avLst/>
          </a:prstGeom>
        </p:spPr>
      </p:pic>
      <p:sp>
        <p:nvSpPr>
          <p:cNvPr id="8" name="Rektangel 7"/>
          <p:cNvSpPr/>
          <p:nvPr/>
        </p:nvSpPr>
        <p:spPr>
          <a:xfrm>
            <a:off x="0" y="6488668"/>
            <a:ext cx="5206233" cy="369332"/>
          </a:xfrm>
          <a:prstGeom prst="rect">
            <a:avLst/>
          </a:prstGeom>
        </p:spPr>
        <p:txBody>
          <a:bodyPr wrap="none">
            <a:spAutoFit/>
          </a:bodyPr>
          <a:lstStyle/>
          <a:p>
            <a:r>
              <a:rPr lang="en-GB" b="1" dirty="0">
                <a:solidFill>
                  <a:schemeClr val="tx2"/>
                </a:solidFill>
              </a:rPr>
              <a:t>Cyber security 2017–2018, based on 10,000 patents</a:t>
            </a:r>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Billed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543" y="5939798"/>
            <a:ext cx="1463040" cy="350520"/>
          </a:xfrm>
          <a:prstGeom prst="rect">
            <a:avLst/>
          </a:prstGeom>
        </p:spPr>
      </p:pic>
    </p:spTree>
    <p:extLst>
      <p:ext uri="{BB962C8B-B14F-4D97-AF65-F5344CB8AC3E}">
        <p14:creationId xmlns:p14="http://schemas.microsoft.com/office/powerpoint/2010/main" val="23196369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p:cNvPicPr>
            <a:picLocks noChangeAspect="1"/>
          </p:cNvPicPr>
          <p:nvPr/>
        </p:nvPicPr>
        <p:blipFill>
          <a:blip r:embed="rId2"/>
          <a:stretch>
            <a:fillRect/>
          </a:stretch>
        </p:blipFill>
        <p:spPr>
          <a:xfrm>
            <a:off x="2148235" y="0"/>
            <a:ext cx="9386540" cy="6858000"/>
          </a:xfrm>
          <a:prstGeom prst="rect">
            <a:avLst/>
          </a:prstGeom>
        </p:spPr>
      </p:pic>
      <p:sp>
        <p:nvSpPr>
          <p:cNvPr id="2" name="Titel 1"/>
          <p:cNvSpPr>
            <a:spLocks noGrp="1"/>
          </p:cNvSpPr>
          <p:nvPr>
            <p:ph type="title"/>
          </p:nvPr>
        </p:nvSpPr>
        <p:spPr>
          <a:xfrm>
            <a:off x="335692" y="447504"/>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1542410" cy="646331"/>
          </a:xfrm>
          <a:prstGeom prst="rect">
            <a:avLst/>
          </a:prstGeom>
        </p:spPr>
        <p:txBody>
          <a:bodyPr wrap="none">
            <a:spAutoFit/>
          </a:bodyPr>
          <a:lstStyle/>
          <a:p>
            <a:r>
              <a:rPr lang="en-GB" b="1">
                <a:solidFill>
                  <a:schemeClr val="tx2"/>
                </a:solidFill>
              </a:rPr>
              <a:t>Cyber security</a:t>
            </a:r>
            <a:endParaRPr lang="en-GB"/>
          </a:p>
          <a:p>
            <a:endParaRPr lang="en-GB"/>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Bille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7273901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a:blip r:embed="rId2"/>
          <a:stretch>
            <a:fillRect/>
          </a:stretch>
        </p:blipFill>
        <p:spPr>
          <a:xfrm>
            <a:off x="971968" y="0"/>
            <a:ext cx="10838878" cy="6858000"/>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a:t>Publication trend of main countries - 10 years</a:t>
            </a:r>
          </a:p>
        </p:txBody>
      </p:sp>
      <p:sp>
        <p:nvSpPr>
          <p:cNvPr id="4" name="Rektangel 3"/>
          <p:cNvSpPr/>
          <p:nvPr/>
        </p:nvSpPr>
        <p:spPr>
          <a:xfrm>
            <a:off x="0" y="6488668"/>
            <a:ext cx="1542410" cy="646331"/>
          </a:xfrm>
          <a:prstGeom prst="rect">
            <a:avLst/>
          </a:prstGeom>
        </p:spPr>
        <p:txBody>
          <a:bodyPr wrap="none">
            <a:spAutoFit/>
          </a:bodyPr>
          <a:lstStyle/>
          <a:p>
            <a:r>
              <a:rPr lang="en-GB" b="1">
                <a:solidFill>
                  <a:schemeClr val="tx2"/>
                </a:solidFill>
              </a:rPr>
              <a:t>Cyber security</a:t>
            </a:r>
            <a:endParaRPr lang="en-GB"/>
          </a:p>
          <a:p>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Billed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651775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2147319" cy="369332"/>
          </a:xfrm>
          <a:prstGeom prst="rect">
            <a:avLst/>
          </a:prstGeom>
        </p:spPr>
        <p:txBody>
          <a:bodyPr wrap="none">
            <a:spAutoFit/>
          </a:bodyPr>
          <a:lstStyle/>
          <a:p>
            <a:r>
              <a:rPr lang="en-GB" b="1" dirty="0">
                <a:solidFill>
                  <a:schemeClr val="tx2"/>
                </a:solidFill>
              </a:rPr>
              <a:t>Artificial Intelligence</a:t>
            </a:r>
            <a:endParaRPr lang="en-GB" dirty="0"/>
          </a:p>
        </p:txBody>
      </p:sp>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6" name="Ellipse 25">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7" name="Object 6"/>
          <p:cNvPicPr>
            <a:picLocks noChangeAspect="1"/>
          </p:cNvPicPr>
          <p:nvPr/>
        </p:nvPicPr>
        <p:blipFill rotWithShape="1">
          <a:blip r:embed="rId3" cstate="print"/>
          <a:srcRect l="17595" r="29879"/>
          <a:stretch/>
        </p:blipFill>
        <p:spPr>
          <a:xfrm>
            <a:off x="348916" y="512203"/>
            <a:ext cx="10971809" cy="4938101"/>
          </a:xfrm>
          <a:prstGeom prst="rect">
            <a:avLst/>
          </a:prstGeom>
        </p:spPr>
      </p:pic>
      <p:pic>
        <p:nvPicPr>
          <p:cNvPr id="29" name="Object 8"/>
          <p:cNvPicPr>
            <a:picLocks noChangeAspect="1"/>
          </p:cNvPicPr>
          <p:nvPr/>
        </p:nvPicPr>
        <p:blipFill rotWithShape="1">
          <a:blip r:embed="rId4" cstate="print"/>
          <a:srcRect l="32858" r="28779"/>
          <a:stretch/>
        </p:blipFill>
        <p:spPr>
          <a:xfrm>
            <a:off x="1925051" y="3653291"/>
            <a:ext cx="6665495" cy="3594026"/>
          </a:xfrm>
          <a:prstGeom prst="rect">
            <a:avLst/>
          </a:prstGeom>
        </p:spPr>
      </p:pic>
      <p:pic>
        <p:nvPicPr>
          <p:cNvPr id="28" name="Billed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23368" y="-701421"/>
            <a:ext cx="1463040" cy="350520"/>
          </a:xfrm>
          <a:prstGeom prst="rect">
            <a:avLst/>
          </a:prstGeom>
        </p:spPr>
      </p:pic>
    </p:spTree>
    <p:extLst>
      <p:ext uri="{BB962C8B-B14F-4D97-AF65-F5344CB8AC3E}">
        <p14:creationId xmlns:p14="http://schemas.microsoft.com/office/powerpoint/2010/main" val="22412959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1542410" cy="646331"/>
          </a:xfrm>
          <a:prstGeom prst="rect">
            <a:avLst/>
          </a:prstGeom>
        </p:spPr>
        <p:txBody>
          <a:bodyPr wrap="none">
            <a:spAutoFit/>
          </a:bodyPr>
          <a:lstStyle/>
          <a:p>
            <a:r>
              <a:rPr lang="en-GB" b="1">
                <a:solidFill>
                  <a:schemeClr val="tx2"/>
                </a:solidFill>
              </a:rPr>
              <a:t>Cyber security</a:t>
            </a:r>
            <a:endParaRPr lang="en-GB"/>
          </a:p>
          <a:p>
            <a:endParaRPr lang="en-GB"/>
          </a:p>
        </p:txBody>
      </p:sp>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Ellipse 25">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Object 6"/>
          <p:cNvPicPr>
            <a:picLocks noChangeAspect="1"/>
          </p:cNvPicPr>
          <p:nvPr/>
        </p:nvPicPr>
        <p:blipFill>
          <a:blip r:embed="rId3" cstate="print"/>
          <a:stretch>
            <a:fillRect/>
          </a:stretch>
        </p:blipFill>
        <p:spPr>
          <a:xfrm>
            <a:off x="0" y="51410"/>
            <a:ext cx="16028358" cy="4672990"/>
          </a:xfrm>
          <a:prstGeom prst="rect">
            <a:avLst/>
          </a:prstGeom>
        </p:spPr>
      </p:pic>
      <p:pic>
        <p:nvPicPr>
          <p:cNvPr id="30" name="Object 8"/>
          <p:cNvPicPr>
            <a:picLocks noChangeAspect="1"/>
          </p:cNvPicPr>
          <p:nvPr/>
        </p:nvPicPr>
        <p:blipFill>
          <a:blip r:embed="rId4" cstate="print"/>
          <a:stretch>
            <a:fillRect/>
          </a:stretch>
        </p:blipFill>
        <p:spPr>
          <a:xfrm>
            <a:off x="-1031726" y="3438831"/>
            <a:ext cx="11746169" cy="2996472"/>
          </a:xfrm>
          <a:prstGeom prst="rect">
            <a:avLst/>
          </a:prstGeom>
        </p:spPr>
      </p:pic>
    </p:spTree>
    <p:extLst>
      <p:ext uri="{BB962C8B-B14F-4D97-AF65-F5344CB8AC3E}">
        <p14:creationId xmlns:p14="http://schemas.microsoft.com/office/powerpoint/2010/main" val="31382907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en-GB" b="1">
                <a:solidFill>
                  <a:schemeClr val="tx2"/>
                </a:solidFill>
              </a:rPr>
              <a:t>Global leaders</a:t>
            </a: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the top organisations in the technology field hold within the top 10 jurisdictions in the world</a:t>
            </a:r>
            <a:endParaRPr lang="en-GB"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6" name="Rektangel 5"/>
          <p:cNvSpPr/>
          <p:nvPr/>
        </p:nvSpPr>
        <p:spPr>
          <a:xfrm>
            <a:off x="0" y="6488668"/>
            <a:ext cx="1542410" cy="646331"/>
          </a:xfrm>
          <a:prstGeom prst="rect">
            <a:avLst/>
          </a:prstGeom>
        </p:spPr>
        <p:txBody>
          <a:bodyPr wrap="none">
            <a:spAutoFit/>
          </a:bodyPr>
          <a:lstStyle/>
          <a:p>
            <a:r>
              <a:rPr lang="en-GB" b="1">
                <a:solidFill>
                  <a:schemeClr val="tx2"/>
                </a:solidFill>
              </a:rPr>
              <a:t>Cyber security</a:t>
            </a:r>
            <a:endParaRPr lang="en-GB"/>
          </a:p>
          <a:p>
            <a:endParaRPr lang="en-GB"/>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Ellipse 26">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Object 8"/>
          <p:cNvPicPr>
            <a:picLocks noChangeAspect="1"/>
          </p:cNvPicPr>
          <p:nvPr/>
        </p:nvPicPr>
        <p:blipFill>
          <a:blip r:embed="rId3" cstate="print"/>
          <a:stretch>
            <a:fillRect/>
          </a:stretch>
        </p:blipFill>
        <p:spPr>
          <a:xfrm>
            <a:off x="838199" y="2016967"/>
            <a:ext cx="10932668" cy="4841034"/>
          </a:xfrm>
          <a:prstGeom prst="rect">
            <a:avLst/>
          </a:prstGeom>
        </p:spPr>
      </p:pic>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3503835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Top 10 global players</a:t>
            </a:r>
          </a:p>
        </p:txBody>
      </p:sp>
      <p:sp>
        <p:nvSpPr>
          <p:cNvPr id="4" name="Rektangel 3"/>
          <p:cNvSpPr/>
          <p:nvPr/>
        </p:nvSpPr>
        <p:spPr>
          <a:xfrm>
            <a:off x="0" y="6488668"/>
            <a:ext cx="1542410" cy="646331"/>
          </a:xfrm>
          <a:prstGeom prst="rect">
            <a:avLst/>
          </a:prstGeom>
        </p:spPr>
        <p:txBody>
          <a:bodyPr wrap="none">
            <a:spAutoFit/>
          </a:bodyPr>
          <a:lstStyle/>
          <a:p>
            <a:r>
              <a:rPr lang="en-GB" b="1">
                <a:solidFill>
                  <a:schemeClr val="tx2"/>
                </a:solidFill>
              </a:rPr>
              <a:t>Cyber security</a:t>
            </a:r>
            <a:endParaRPr lang="en-GB"/>
          </a:p>
          <a:p>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el 2"/>
          <p:cNvGraphicFramePr>
            <a:graphicFrameLocks noGrp="1"/>
          </p:cNvGraphicFramePr>
          <p:nvPr>
            <p:extLst>
              <p:ext uri="{D42A27DB-BD31-4B8C-83A1-F6EECF244321}">
                <p14:modId xmlns:p14="http://schemas.microsoft.com/office/powerpoint/2010/main" val="3378063234"/>
              </p:ext>
            </p:extLst>
          </p:nvPr>
        </p:nvGraphicFramePr>
        <p:xfrm>
          <a:off x="300789" y="1491915"/>
          <a:ext cx="11675879" cy="4817375"/>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1031135">
                <a:tc>
                  <a:txBody>
                    <a:bodyPr/>
                    <a:lstStyle/>
                    <a:p>
                      <a:pPr algn="l" fontAlgn="ctr"/>
                      <a:r>
                        <a:rPr lang="en-GB" sz="105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IBM</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MICROSOFT TECH LICENSING</a:t>
                      </a:r>
                    </a:p>
                  </a:txBody>
                  <a:tcPr marL="9525" marR="9525" marT="9525" marB="0" anchor="ctr"/>
                </a:tc>
                <a:tc>
                  <a:txBody>
                    <a:bodyPr/>
                    <a:lstStyle/>
                    <a:p>
                      <a:pPr algn="l" fontAlgn="ctr"/>
                      <a:r>
                        <a:rPr lang="en-GB" sz="105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CISCO SYSTEMS</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ELECTRONICS</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ERICSSON</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HUAWEI</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INTEL</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QUALCOMM</a:t>
                      </a:r>
                    </a:p>
                  </a:txBody>
                  <a:tcPr marL="9525" marR="9525" marT="9525" marB="0" anchor="ctr"/>
                </a:tc>
                <a:tc>
                  <a:txBody>
                    <a:bodyPr/>
                    <a:lstStyle/>
                    <a:p>
                      <a:pPr algn="l" fontAlgn="ctr"/>
                      <a:r>
                        <a:rPr lang="en-GB" sz="105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ELECTRONICS AND TELECOMMU-NICATIONS RESEARCH INSTITUTE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FUJITSU</a:t>
                      </a:r>
                    </a:p>
                  </a:txBody>
                  <a:tcPr marL="9525" marR="9525" marT="9525" marB="0" anchor="ctr"/>
                </a:tc>
                <a:extLst>
                  <a:ext uri="{0D108BD9-81ED-4DB2-BD59-A6C34878D82A}">
                    <a16:rowId xmlns:a16="http://schemas.microsoft.com/office/drawing/2014/main" val="10000"/>
                  </a:ext>
                </a:extLst>
              </a:tr>
              <a:tr h="5200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$ 79,139,000,000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$ 48,005,000,000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$ 174,121,896,954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$ 62,761,000,000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$ 22,291,000,000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$ 41,580,334,284</a:t>
                      </a:r>
                    </a:p>
                  </a:txBody>
                  <a:tcPr marL="9525" marR="9525" marT="9525" marB="0" anchor="ctr"/>
                </a:tc>
                <a:extLst>
                  <a:ext uri="{0D108BD9-81ED-4DB2-BD59-A6C34878D82A}">
                    <a16:rowId xmlns:a16="http://schemas.microsoft.com/office/drawing/2014/main" val="10001"/>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3,343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2,392</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1,686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1,463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1,390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1,433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1,222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946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904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851</a:t>
                      </a:r>
                    </a:p>
                  </a:txBody>
                  <a:tcPr marL="9525" marR="9525" marT="9525" marB="0" anchor="ctr"/>
                </a:tc>
                <a:extLst>
                  <a:ext uri="{0D108BD9-81ED-4DB2-BD59-A6C34878D82A}">
                    <a16:rowId xmlns:a16="http://schemas.microsoft.com/office/drawing/2014/main" val="10002"/>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414,400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72,900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93,200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106,000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33,800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155,069</a:t>
                      </a:r>
                    </a:p>
                  </a:txBody>
                  <a:tcPr marL="9525" marR="9525" marT="9525" marB="0" anchor="ctr"/>
                </a:tc>
                <a:extLst>
                  <a:ext uri="{0D108BD9-81ED-4DB2-BD59-A6C34878D82A}">
                    <a16:rowId xmlns:a16="http://schemas.microsoft.com/office/drawing/2014/main" val="10003"/>
                  </a:ext>
                </a:extLst>
              </a:tr>
              <a:tr h="5200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$ 5,226,000,000</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$ 6,371,471,961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$ 11,951,000,000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$ 181,638,174</a:t>
                      </a:r>
                    </a:p>
                  </a:txBody>
                  <a:tcPr marL="9525" marR="9525" marT="9525" marB="0" anchor="ctr"/>
                </a:tc>
                <a:extLst>
                  <a:ext uri="{0D108BD9-81ED-4DB2-BD59-A6C34878D82A}">
                    <a16:rowId xmlns:a16="http://schemas.microsoft.com/office/drawing/2014/main" val="10004"/>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6.60%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3.66%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0.44%</a:t>
                      </a:r>
                    </a:p>
                  </a:txBody>
                  <a:tcPr marL="9525" marR="9525" marT="9525" marB="0" anchor="ctr"/>
                </a:tc>
                <a:extLst>
                  <a:ext uri="{0D108BD9-81ED-4DB2-BD59-A6C34878D82A}">
                    <a16:rowId xmlns:a16="http://schemas.microsoft.com/office/drawing/2014/main" val="10005"/>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extLst>
                  <a:ext uri="{0D108BD9-81ED-4DB2-BD59-A6C34878D82A}">
                    <a16:rowId xmlns:a16="http://schemas.microsoft.com/office/drawing/2014/main" val="10006"/>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1958</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1985</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1963</a:t>
                      </a:r>
                    </a:p>
                  </a:txBody>
                  <a:tcPr marL="9525" marR="9525" marT="9525" marB="0" anchor="ctr"/>
                </a:tc>
                <a:extLst>
                  <a:ext uri="{0D108BD9-81ED-4DB2-BD59-A6C34878D82A}">
                    <a16:rowId xmlns:a16="http://schemas.microsoft.com/office/drawing/2014/main" val="10007"/>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6791131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a:solidFill>
                  <a:schemeClr val="tx2"/>
                </a:solidFill>
              </a:rPr>
              <a:t>European leaders: Activity</a:t>
            </a:r>
            <a:br>
              <a:rPr lang="en-GB" b="1">
                <a:solidFill>
                  <a:schemeClr val="tx2"/>
                </a:solidFill>
              </a:rPr>
            </a:b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the top organisations in the technology field hold within the </a:t>
            </a:r>
            <a:r>
              <a:rPr lang="en-US" sz="1400" dirty="0">
                <a:solidFill>
                  <a:schemeClr val="tx2"/>
                </a:solidFill>
                <a:latin typeface="Arial" pitchFamily="34" charset="0"/>
                <a:cs typeface="Arial" pitchFamily="34" charset="0"/>
              </a:rPr>
              <a:t>top 10 jurisdictions in Europe</a:t>
            </a:r>
            <a:endParaRPr lang="en-GB"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7" name="Rektangel 6"/>
          <p:cNvSpPr/>
          <p:nvPr/>
        </p:nvSpPr>
        <p:spPr>
          <a:xfrm>
            <a:off x="0" y="6488668"/>
            <a:ext cx="1542410" cy="646331"/>
          </a:xfrm>
          <a:prstGeom prst="rect">
            <a:avLst/>
          </a:prstGeom>
        </p:spPr>
        <p:txBody>
          <a:bodyPr wrap="none">
            <a:spAutoFit/>
          </a:bodyPr>
          <a:lstStyle/>
          <a:p>
            <a:r>
              <a:rPr lang="en-GB" b="1">
                <a:solidFill>
                  <a:schemeClr val="tx2"/>
                </a:solidFill>
              </a:rPr>
              <a:t>Cyber security</a:t>
            </a:r>
            <a:endParaRPr lang="en-GB"/>
          </a:p>
          <a:p>
            <a:endParaRPr lang="en-GB"/>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Object 8"/>
          <p:cNvPicPr>
            <a:picLocks noChangeAspect="1"/>
          </p:cNvPicPr>
          <p:nvPr/>
        </p:nvPicPr>
        <p:blipFill>
          <a:blip r:embed="rId3" cstate="print"/>
          <a:stretch>
            <a:fillRect/>
          </a:stretch>
        </p:blipFill>
        <p:spPr>
          <a:xfrm>
            <a:off x="749449" y="2179456"/>
            <a:ext cx="10123959" cy="4482934"/>
          </a:xfrm>
          <a:prstGeom prst="rect">
            <a:avLst/>
          </a:prstGeom>
        </p:spPr>
      </p:pic>
      <p:pic>
        <p:nvPicPr>
          <p:cNvPr id="30" name="Billed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5821858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Top 10 European players</a:t>
            </a:r>
          </a:p>
        </p:txBody>
      </p:sp>
      <p:sp>
        <p:nvSpPr>
          <p:cNvPr id="4" name="Rektangel 3"/>
          <p:cNvSpPr/>
          <p:nvPr/>
        </p:nvSpPr>
        <p:spPr>
          <a:xfrm>
            <a:off x="0" y="6488668"/>
            <a:ext cx="1542410" cy="369332"/>
          </a:xfrm>
          <a:prstGeom prst="rect">
            <a:avLst/>
          </a:prstGeom>
        </p:spPr>
        <p:txBody>
          <a:bodyPr wrap="none">
            <a:spAutoFit/>
          </a:bodyPr>
          <a:lstStyle/>
          <a:p>
            <a:r>
              <a:rPr lang="en-GB" b="1">
                <a:solidFill>
                  <a:schemeClr val="tx2"/>
                </a:solidFill>
              </a:rPr>
              <a:t>Cyber security</a:t>
            </a:r>
            <a:endParaRPr lang="en-GB"/>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5" name="Tabel 24"/>
          <p:cNvGraphicFramePr>
            <a:graphicFrameLocks noGrp="1"/>
          </p:cNvGraphicFramePr>
          <p:nvPr>
            <p:extLst>
              <p:ext uri="{D42A27DB-BD31-4B8C-83A1-F6EECF244321}">
                <p14:modId xmlns:p14="http://schemas.microsoft.com/office/powerpoint/2010/main" val="2663433022"/>
              </p:ext>
            </p:extLst>
          </p:nvPr>
        </p:nvGraphicFramePr>
        <p:xfrm>
          <a:off x="134967" y="1326920"/>
          <a:ext cx="11675879" cy="5001027"/>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1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ERICSSON</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SIEMENS</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ALCATEL-LUCENT</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NOKIA TECH</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NOKIA</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IBM</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PHILIPS</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SAP SE</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MICROSOFT</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GEMALTO</a:t>
                      </a:r>
                    </a:p>
                  </a:txBody>
                  <a:tcPr marL="9525" marR="9525" marT="9525" marB="0" anchor="ctr"/>
                </a:tc>
                <a:extLst>
                  <a:ext uri="{0D108BD9-81ED-4DB2-BD59-A6C34878D82A}">
                    <a16:rowId xmlns:a16="http://schemas.microsoft.com/office/drawing/2014/main" val="10000"/>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$ 26,129,308,439</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$ 79,139,000,000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$ 25,960,011,234</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$ 89,395,000,000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$ 3,514,217,155</a:t>
                      </a:r>
                    </a:p>
                  </a:txBody>
                  <a:tcPr marL="9525" marR="9525" marT="9525" marB="0" anchor="ctr"/>
                </a:tc>
                <a:extLst>
                  <a:ext uri="{0D108BD9-81ED-4DB2-BD59-A6C34878D82A}">
                    <a16:rowId xmlns:a16="http://schemas.microsoft.com/office/drawing/2014/main" val="10001"/>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1,078</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692</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633</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494</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867</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290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288</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249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246</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238</a:t>
                      </a:r>
                    </a:p>
                  </a:txBody>
                  <a:tcPr marL="9525" marR="9525" marT="9525" marB="0" anchor="ctr"/>
                </a:tc>
                <a:extLst>
                  <a:ext uri="{0D108BD9-81ED-4DB2-BD59-A6C34878D82A}">
                    <a16:rowId xmlns:a16="http://schemas.microsoft.com/office/drawing/2014/main" val="10002"/>
                  </a:ext>
                </a:extLst>
              </a:tr>
              <a:tr h="43310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102,687</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414,400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84,183</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124,000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15,000</a:t>
                      </a:r>
                    </a:p>
                  </a:txBody>
                  <a:tcPr marL="9525" marR="9525" marT="9525" marB="0" anchor="ctr"/>
                </a:tc>
                <a:extLst>
                  <a:ext uri="{0D108BD9-81ED-4DB2-BD59-A6C34878D82A}">
                    <a16:rowId xmlns:a16="http://schemas.microsoft.com/office/drawing/2014/main" val="10003"/>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$ 2,037,099,044</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$ 5,226,000,000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$ 1,800,304,261</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$ 11,988,000,000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$ 54,643,023</a:t>
                      </a:r>
                    </a:p>
                  </a:txBody>
                  <a:tcPr marL="9525" marR="9525" marT="9525" marB="0" anchor="ctr"/>
                </a:tc>
                <a:extLst>
                  <a:ext uri="{0D108BD9-81ED-4DB2-BD59-A6C34878D82A}">
                    <a16:rowId xmlns:a16="http://schemas.microsoft.com/office/drawing/2014/main" val="10004"/>
                  </a:ext>
                </a:extLst>
              </a:tr>
              <a:tr h="646900">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7.80%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6.60%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6.93%</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13.41%</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1.55%</a:t>
                      </a:r>
                    </a:p>
                  </a:txBody>
                  <a:tcPr marL="9525" marR="9525" marT="9525" marB="0" anchor="ctr"/>
                </a:tc>
                <a:extLst>
                  <a:ext uri="{0D108BD9-81ED-4DB2-BD59-A6C34878D82A}">
                    <a16:rowId xmlns:a16="http://schemas.microsoft.com/office/drawing/2014/main" val="10005"/>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extLst>
                  <a:ext uri="{0D108BD9-81ED-4DB2-BD59-A6C34878D82A}">
                    <a16:rowId xmlns:a16="http://schemas.microsoft.com/office/drawing/2014/main" val="10006"/>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1926</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1879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1991</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1965</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1962</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1921</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1990</a:t>
                      </a:r>
                    </a:p>
                  </a:txBody>
                  <a:tcPr marL="9525" marR="9525" marT="9525" marB="0" anchor="ctr"/>
                </a:tc>
                <a:extLst>
                  <a:ext uri="{0D108BD9-81ED-4DB2-BD59-A6C34878D82A}">
                    <a16:rowId xmlns:a16="http://schemas.microsoft.com/office/drawing/2014/main" val="10007"/>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8880656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0" y="0"/>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present invention relates to a method for removing animals from an area before mowing the area, the method comprising: Identifying one or more animals present in the area by use of a unmanned aerial vehicle (UAV) the day before initiation of mowing, and if one or more animals are detected within the area, releasing an animal repellent from the UAV, at and/or near the identified animal(s).</a:t>
            </a:r>
          </a:p>
        </p:txBody>
      </p:sp>
      <p:sp>
        <p:nvSpPr>
          <p:cNvPr id="18" name="Rektangel 17"/>
          <p:cNvSpPr/>
          <p:nvPr/>
        </p:nvSpPr>
        <p:spPr>
          <a:xfrm>
            <a:off x="-21279"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p:cNvSpPr txBox="1"/>
          <p:nvPr/>
        </p:nvSpPr>
        <p:spPr>
          <a:xfrm>
            <a:off x="241705" y="1249279"/>
            <a:ext cx="5568950" cy="900246"/>
          </a:xfrm>
          <a:prstGeom prst="rect">
            <a:avLst/>
          </a:prstGeom>
          <a:noFill/>
        </p:spPr>
        <p:txBody>
          <a:bodyPr wrap="square" rtlCol="0">
            <a:spAutoFit/>
          </a:bodyPr>
          <a:lstStyle/>
          <a:p>
            <a:r>
              <a:rPr lang="en-GB" sz="1050">
                <a:solidFill>
                  <a:schemeClr val="accent6"/>
                </a:solidFill>
              </a:rPr>
              <a:t>(TAC:("nano" or "nanometer rod" or "nano-material" or "nanometer particle" or "nanometer powder" or "nano material" or "nanosheet" or "nanometer composite material" or "nano-rod" or "nano-scale" or "nano-TiO2" or "nano powder" or "nanometer material") or CPC:(C01B32/15 OR F02G2250/31 OR G01R33/445 OR G06F2211/1042 OR H01F1/068 OR H01L29/0665 OR H01L29/0669 OR H01L29/413) ) NOT PN:(CN)</a:t>
            </a:r>
          </a:p>
        </p:txBody>
      </p:sp>
      <p:sp>
        <p:nvSpPr>
          <p:cNvPr id="2" name="Titel 1"/>
          <p:cNvSpPr>
            <a:spLocks noGrp="1"/>
          </p:cNvSpPr>
          <p:nvPr>
            <p:ph type="title"/>
          </p:nvPr>
        </p:nvSpPr>
        <p:spPr>
          <a:xfrm>
            <a:off x="831850" y="1709738"/>
            <a:ext cx="6327707" cy="2852737"/>
          </a:xfrm>
        </p:spPr>
        <p:txBody>
          <a:bodyPr>
            <a:normAutofit/>
          </a:bodyPr>
          <a:lstStyle/>
          <a:p>
            <a:r>
              <a:rPr lang="en-GB" b="1" dirty="0">
                <a:solidFill>
                  <a:schemeClr val="tx2"/>
                </a:solidFill>
              </a:rPr>
              <a:t>Nano-tech</a:t>
            </a:r>
            <a:endParaRPr lang="en-GB" dirty="0">
              <a:solidFill>
                <a:schemeClr val="tx2"/>
              </a:solidFill>
            </a:endParaRPr>
          </a:p>
        </p:txBody>
      </p:sp>
      <p:sp>
        <p:nvSpPr>
          <p:cNvPr id="3" name="Pladsholder til tekst 2"/>
          <p:cNvSpPr>
            <a:spLocks noGrp="1"/>
          </p:cNvSpPr>
          <p:nvPr>
            <p:ph type="body" idx="1"/>
          </p:nvPr>
        </p:nvSpPr>
        <p:spPr/>
        <p:txBody>
          <a:bodyPr/>
          <a:lstStyle/>
          <a:p>
            <a:r>
              <a:rPr lang="en-GB" dirty="0">
                <a:solidFill>
                  <a:schemeClr val="tx2"/>
                </a:solidFill>
              </a:rPr>
              <a:t>Global patents: 78,050 patent families</a:t>
            </a:r>
          </a:p>
          <a:p>
            <a:r>
              <a:rPr lang="en-GB" dirty="0">
                <a:solidFill>
                  <a:schemeClr val="tx2"/>
                </a:solidFill>
              </a:rPr>
              <a:t>European patents: 9,732</a:t>
            </a:r>
          </a:p>
          <a:p>
            <a:r>
              <a:rPr lang="en-GB" dirty="0">
                <a:solidFill>
                  <a:schemeClr val="tx2"/>
                </a:solidFill>
              </a:rPr>
              <a:t>Danish patents: 233</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dirty="0">
                <a:solidFill>
                  <a:schemeClr val="tx2"/>
                </a:solidFill>
              </a:rPr>
              <a:t>Materials, production and nano-tech:</a:t>
            </a:r>
          </a:p>
          <a:p>
            <a:endParaRPr lang="en-GB" dirty="0">
              <a:solidFill>
                <a:schemeClr val="tx2"/>
              </a:solidFill>
            </a:endParaRPr>
          </a:p>
          <a:p>
            <a:endParaRPr lang="en-GB" dirty="0">
              <a:solidFill>
                <a:schemeClr val="tx2"/>
              </a:solidFill>
            </a:endParaRPr>
          </a:p>
          <a:p>
            <a:endParaRPr lang="en-GB" dirty="0">
              <a:solidFill>
                <a:schemeClr val="tx2"/>
              </a:solidFill>
            </a:endParaRPr>
          </a:p>
        </p:txBody>
      </p:sp>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28">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Billede 6"/>
          <p:cNvPicPr>
            <a:picLocks noChangeAspect="1"/>
          </p:cNvPicPr>
          <p:nvPr/>
        </p:nvPicPr>
        <p:blipFill>
          <a:blip r:embed="rId3"/>
          <a:stretch>
            <a:fillRect/>
          </a:stretch>
        </p:blipFill>
        <p:spPr>
          <a:xfrm>
            <a:off x="6642505" y="1249279"/>
            <a:ext cx="4829175" cy="4494027"/>
          </a:xfrm>
          <a:prstGeom prst="rect">
            <a:avLst/>
          </a:prstGeom>
        </p:spPr>
      </p:pic>
    </p:spTree>
    <p:extLst>
      <p:ext uri="{BB962C8B-B14F-4D97-AF65-F5344CB8AC3E}">
        <p14:creationId xmlns:p14="http://schemas.microsoft.com/office/powerpoint/2010/main" val="37994303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2"/>
          <a:stretch>
            <a:fillRect/>
          </a:stretch>
        </p:blipFill>
        <p:spPr>
          <a:xfrm>
            <a:off x="0" y="-29020"/>
            <a:ext cx="12192000" cy="5689600"/>
          </a:xfrm>
          <a:prstGeom prst="rect">
            <a:avLst/>
          </a:prstGeom>
        </p:spPr>
      </p:pic>
      <p:sp>
        <p:nvSpPr>
          <p:cNvPr id="8" name="Rektangel 7"/>
          <p:cNvSpPr/>
          <p:nvPr/>
        </p:nvSpPr>
        <p:spPr>
          <a:xfrm>
            <a:off x="0" y="6488668"/>
            <a:ext cx="4903650" cy="369332"/>
          </a:xfrm>
          <a:prstGeom prst="rect">
            <a:avLst/>
          </a:prstGeom>
        </p:spPr>
        <p:txBody>
          <a:bodyPr wrap="none">
            <a:spAutoFit/>
          </a:bodyPr>
          <a:lstStyle/>
          <a:p>
            <a:r>
              <a:rPr lang="en-GB" b="1" dirty="0">
                <a:solidFill>
                  <a:schemeClr val="tx2"/>
                </a:solidFill>
              </a:rPr>
              <a:t>Nano-tech 2017–2018, based on 10,000 patents</a:t>
            </a:r>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Bille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543" y="5939798"/>
            <a:ext cx="1463040" cy="350520"/>
          </a:xfrm>
          <a:prstGeom prst="rect">
            <a:avLst/>
          </a:prstGeom>
        </p:spPr>
      </p:pic>
    </p:spTree>
    <p:extLst>
      <p:ext uri="{BB962C8B-B14F-4D97-AF65-F5344CB8AC3E}">
        <p14:creationId xmlns:p14="http://schemas.microsoft.com/office/powerpoint/2010/main" val="34796041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2148235" y="0"/>
            <a:ext cx="7895530" cy="6858000"/>
          </a:xfrm>
          <a:prstGeom prst="rect">
            <a:avLst/>
          </a:prstGeom>
        </p:spPr>
      </p:pic>
      <p:sp>
        <p:nvSpPr>
          <p:cNvPr id="2" name="Titel 1"/>
          <p:cNvSpPr>
            <a:spLocks noGrp="1"/>
          </p:cNvSpPr>
          <p:nvPr>
            <p:ph type="title"/>
          </p:nvPr>
        </p:nvSpPr>
        <p:spPr>
          <a:xfrm>
            <a:off x="335692" y="447504"/>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1180516" cy="646331"/>
          </a:xfrm>
          <a:prstGeom prst="rect">
            <a:avLst/>
          </a:prstGeom>
        </p:spPr>
        <p:txBody>
          <a:bodyPr wrap="none">
            <a:spAutoFit/>
          </a:bodyPr>
          <a:lstStyle/>
          <a:p>
            <a:r>
              <a:rPr lang="en-GB" b="1" dirty="0">
                <a:solidFill>
                  <a:schemeClr val="tx2"/>
                </a:solidFill>
              </a:rPr>
              <a:t>Nano-tech</a:t>
            </a:r>
            <a:endParaRPr lang="en-GB" dirty="0"/>
          </a:p>
          <a:p>
            <a:endParaRPr lang="en-GB" dirty="0"/>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Billed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7452131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2753011" y="120316"/>
            <a:ext cx="10838878" cy="6681173"/>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a:t>Publication trend of main countries - 10 years</a:t>
            </a:r>
          </a:p>
        </p:txBody>
      </p:sp>
      <p:sp>
        <p:nvSpPr>
          <p:cNvPr id="4" name="Rektangel 3"/>
          <p:cNvSpPr/>
          <p:nvPr/>
        </p:nvSpPr>
        <p:spPr>
          <a:xfrm>
            <a:off x="0" y="6488668"/>
            <a:ext cx="1180516" cy="646331"/>
          </a:xfrm>
          <a:prstGeom prst="rect">
            <a:avLst/>
          </a:prstGeom>
        </p:spPr>
        <p:txBody>
          <a:bodyPr wrap="none">
            <a:spAutoFit/>
          </a:bodyPr>
          <a:lstStyle/>
          <a:p>
            <a:r>
              <a:rPr lang="en-GB" b="1" dirty="0">
                <a:solidFill>
                  <a:schemeClr val="tx2"/>
                </a:solidFill>
              </a:rPr>
              <a:t>Nano-tech</a:t>
            </a:r>
            <a:endParaRPr lang="en-GB" dirty="0"/>
          </a:p>
          <a:p>
            <a:endParaRPr lang="en-GB" dirty="0"/>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348610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1180516" cy="646331"/>
          </a:xfrm>
          <a:prstGeom prst="rect">
            <a:avLst/>
          </a:prstGeom>
        </p:spPr>
        <p:txBody>
          <a:bodyPr wrap="none">
            <a:spAutoFit/>
          </a:bodyPr>
          <a:lstStyle/>
          <a:p>
            <a:r>
              <a:rPr lang="en-GB" b="1" dirty="0">
                <a:solidFill>
                  <a:schemeClr val="tx2"/>
                </a:solidFill>
              </a:rPr>
              <a:t>Nano-tech</a:t>
            </a:r>
            <a:endParaRPr lang="en-GB" dirty="0"/>
          </a:p>
          <a:p>
            <a:endParaRPr lang="en-GB" dirty="0"/>
          </a:p>
        </p:txBody>
      </p:sp>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Ellipse 25">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Object 6"/>
          <p:cNvPicPr>
            <a:picLocks noChangeAspect="1"/>
          </p:cNvPicPr>
          <p:nvPr/>
        </p:nvPicPr>
        <p:blipFill>
          <a:blip r:embed="rId3" cstate="print"/>
          <a:stretch>
            <a:fillRect/>
          </a:stretch>
        </p:blipFill>
        <p:spPr>
          <a:xfrm>
            <a:off x="-767175" y="44430"/>
            <a:ext cx="16248325" cy="4737120"/>
          </a:xfrm>
          <a:prstGeom prst="rect">
            <a:avLst/>
          </a:prstGeom>
        </p:spPr>
      </p:pic>
      <p:pic>
        <p:nvPicPr>
          <p:cNvPr id="29" name="Object 8"/>
          <p:cNvPicPr>
            <a:picLocks noChangeAspect="1"/>
          </p:cNvPicPr>
          <p:nvPr/>
        </p:nvPicPr>
        <p:blipFill>
          <a:blip r:embed="rId4" cstate="print"/>
          <a:stretch>
            <a:fillRect/>
          </a:stretch>
        </p:blipFill>
        <p:spPr>
          <a:xfrm>
            <a:off x="-3034285" y="2703453"/>
            <a:ext cx="13448135" cy="3430647"/>
          </a:xfrm>
          <a:prstGeom prst="rect">
            <a:avLst/>
          </a:prstGeom>
        </p:spPr>
      </p:pic>
      <p:pic>
        <p:nvPicPr>
          <p:cNvPr id="31" name="Billed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559813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en-GB" b="1" dirty="0">
                <a:solidFill>
                  <a:schemeClr val="tx2"/>
                </a:solidFill>
              </a:rPr>
              <a:t>Global leaders</a:t>
            </a:r>
            <a:endParaRPr lang="en-GB" dirty="0">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that the top organisations in the technology field hold in the top 10 jurisdictions in the world</a:t>
            </a:r>
            <a:endParaRPr lang="en-GB"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6" name="Rektangel 5"/>
          <p:cNvSpPr/>
          <p:nvPr/>
        </p:nvSpPr>
        <p:spPr>
          <a:xfrm>
            <a:off x="0" y="6488668"/>
            <a:ext cx="2147319" cy="369332"/>
          </a:xfrm>
          <a:prstGeom prst="rect">
            <a:avLst/>
          </a:prstGeom>
        </p:spPr>
        <p:txBody>
          <a:bodyPr wrap="none">
            <a:spAutoFit/>
          </a:bodyPr>
          <a:lstStyle/>
          <a:p>
            <a:r>
              <a:rPr lang="en-GB" b="1">
                <a:solidFill>
                  <a:schemeClr val="tx2"/>
                </a:solidFill>
              </a:rPr>
              <a:t>Artificial Intelligence</a:t>
            </a:r>
            <a:endParaRPr lang="en-GB"/>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Ellipse 26">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Object 8"/>
          <p:cNvPicPr>
            <a:picLocks noChangeAspect="1"/>
          </p:cNvPicPr>
          <p:nvPr/>
        </p:nvPicPr>
        <p:blipFill>
          <a:blip r:embed="rId3" cstate="print"/>
          <a:stretch>
            <a:fillRect/>
          </a:stretch>
        </p:blipFill>
        <p:spPr>
          <a:xfrm>
            <a:off x="372979" y="2299772"/>
            <a:ext cx="11168831" cy="3960579"/>
          </a:xfrm>
          <a:prstGeom prst="rect">
            <a:avLst/>
          </a:prstGeom>
        </p:spPr>
      </p:pic>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0770410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en-GB" b="1">
                <a:solidFill>
                  <a:schemeClr val="tx2"/>
                </a:solidFill>
              </a:rPr>
              <a:t>Global leaders</a:t>
            </a: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the top organisations in the technology field hold within the top 10 jurisdictions in the world</a:t>
            </a:r>
            <a:endParaRPr lang="en-GB" sz="1400" dirty="0">
              <a:solidFill>
                <a:schemeClr val="tx2"/>
              </a:solidFill>
            </a:endParaRPr>
          </a:p>
        </p:txBody>
      </p:sp>
      <p:sp>
        <p:nvSpPr>
          <p:cNvPr id="4" name="Object 6"/>
          <p:cNvSpPr txBox="1"/>
          <p:nvPr/>
        </p:nvSpPr>
        <p:spPr>
          <a:xfrm>
            <a:off x="871756"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6" name="Rektangel 5"/>
          <p:cNvSpPr/>
          <p:nvPr/>
        </p:nvSpPr>
        <p:spPr>
          <a:xfrm>
            <a:off x="0" y="6488668"/>
            <a:ext cx="1180516" cy="646331"/>
          </a:xfrm>
          <a:prstGeom prst="rect">
            <a:avLst/>
          </a:prstGeom>
        </p:spPr>
        <p:txBody>
          <a:bodyPr wrap="none">
            <a:spAutoFit/>
          </a:bodyPr>
          <a:lstStyle/>
          <a:p>
            <a:r>
              <a:rPr lang="en-GB" b="1" dirty="0">
                <a:solidFill>
                  <a:schemeClr val="tx2"/>
                </a:solidFill>
              </a:rPr>
              <a:t>Nano-tech</a:t>
            </a:r>
            <a:endParaRPr lang="en-GB" dirty="0"/>
          </a:p>
          <a:p>
            <a:endParaRPr lang="en-GB" dirty="0"/>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Ellipse 26">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Object 8"/>
          <p:cNvPicPr>
            <a:picLocks noChangeAspect="1"/>
          </p:cNvPicPr>
          <p:nvPr/>
        </p:nvPicPr>
        <p:blipFill>
          <a:blip r:embed="rId3" cstate="print"/>
          <a:stretch>
            <a:fillRect/>
          </a:stretch>
        </p:blipFill>
        <p:spPr>
          <a:xfrm>
            <a:off x="168424" y="2268806"/>
            <a:ext cx="9928075" cy="4396196"/>
          </a:xfrm>
          <a:prstGeom prst="rect">
            <a:avLst/>
          </a:prstGeom>
        </p:spPr>
      </p:pic>
      <p:pic>
        <p:nvPicPr>
          <p:cNvPr id="30" name="Billed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6227034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Top 10 global players</a:t>
            </a:r>
          </a:p>
        </p:txBody>
      </p:sp>
      <p:sp>
        <p:nvSpPr>
          <p:cNvPr id="4" name="Rektangel 3"/>
          <p:cNvSpPr/>
          <p:nvPr/>
        </p:nvSpPr>
        <p:spPr>
          <a:xfrm>
            <a:off x="0" y="6488668"/>
            <a:ext cx="1180516" cy="646331"/>
          </a:xfrm>
          <a:prstGeom prst="rect">
            <a:avLst/>
          </a:prstGeom>
        </p:spPr>
        <p:txBody>
          <a:bodyPr wrap="none">
            <a:spAutoFit/>
          </a:bodyPr>
          <a:lstStyle/>
          <a:p>
            <a:r>
              <a:rPr lang="en-GB" b="1" dirty="0">
                <a:solidFill>
                  <a:schemeClr val="tx2"/>
                </a:solidFill>
              </a:rPr>
              <a:t>Nano-tech</a:t>
            </a:r>
            <a:endParaRPr lang="en-GB" dirty="0"/>
          </a:p>
          <a:p>
            <a:endParaRPr lang="en-GB" dirty="0"/>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el 2"/>
          <p:cNvGraphicFramePr>
            <a:graphicFrameLocks noGrp="1"/>
          </p:cNvGraphicFramePr>
          <p:nvPr>
            <p:extLst>
              <p:ext uri="{D42A27DB-BD31-4B8C-83A1-F6EECF244321}">
                <p14:modId xmlns:p14="http://schemas.microsoft.com/office/powerpoint/2010/main" val="3412878181"/>
              </p:ext>
            </p:extLst>
          </p:nvPr>
        </p:nvGraphicFramePr>
        <p:xfrm>
          <a:off x="300789" y="1491915"/>
          <a:ext cx="11675879" cy="4817375"/>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1031135">
                <a:tc>
                  <a:txBody>
                    <a:bodyPr/>
                    <a:lstStyle/>
                    <a:p>
                      <a:pPr algn="l" fontAlgn="ctr"/>
                      <a:r>
                        <a:rPr lang="en-GB" sz="105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ELECTRONICS</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KAIST</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SDI</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KOREA INSTITUTE OF SCIENCE &amp; TECHNOLOGY</a:t>
                      </a:r>
                    </a:p>
                  </a:txBody>
                  <a:tcPr marL="9525" marR="9525" marT="9525" marB="0" anchor="ctr"/>
                </a:tc>
                <a:tc>
                  <a:txBody>
                    <a:bodyPr/>
                    <a:lstStyle/>
                    <a:p>
                      <a:pPr algn="l" fontAlgn="ctr"/>
                      <a:r>
                        <a:rPr lang="en-GB" sz="105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SDI</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KOREA UNIV RES &amp; BUSINESS FOUND</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IND ACADEMIC COOPERATION FOUND YONSEI UNIV</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Korea Institute of Science and Technology</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KOREA INST OF MACHINERY &amp; MATERIALS</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KOREA UNIVERSITY RESEARCH MANAGEMENT SYSTEM</a:t>
                      </a:r>
                    </a:p>
                  </a:txBody>
                  <a:tcPr marL="9525" marR="9525" marT="9525" marB="0" anchor="ctr"/>
                </a:tc>
                <a:extLst>
                  <a:ext uri="{0D108BD9-81ED-4DB2-BD59-A6C34878D82A}">
                    <a16:rowId xmlns:a16="http://schemas.microsoft.com/office/drawing/2014/main" val="10000"/>
                  </a:ext>
                </a:extLst>
              </a:tr>
              <a:tr h="5200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$ 174,121,896,954</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1"/>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1,700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852</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841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682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729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596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542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623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532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551</a:t>
                      </a:r>
                    </a:p>
                  </a:txBody>
                  <a:tcPr marL="9525" marR="9525" marT="9525" marB="0" anchor="ctr"/>
                </a:tc>
                <a:extLst>
                  <a:ext uri="{0D108BD9-81ED-4DB2-BD59-A6C34878D82A}">
                    <a16:rowId xmlns:a16="http://schemas.microsoft.com/office/drawing/2014/main" val="10002"/>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93,200</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3"/>
                  </a:ext>
                </a:extLst>
              </a:tr>
              <a:tr h="5200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$ 6,371,471,961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4"/>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5"/>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6"/>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1979</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1984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1984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2001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1968</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1983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2001</a:t>
                      </a:r>
                    </a:p>
                  </a:txBody>
                  <a:tcPr marL="9525" marR="9525" marT="9525" marB="0" anchor="ctr"/>
                </a:tc>
                <a:extLst>
                  <a:ext uri="{0D108BD9-81ED-4DB2-BD59-A6C34878D82A}">
                    <a16:rowId xmlns:a16="http://schemas.microsoft.com/office/drawing/2014/main" val="10007"/>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5089439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a:solidFill>
                  <a:schemeClr val="tx2"/>
                </a:solidFill>
              </a:rPr>
              <a:t>European leaders: Activity</a:t>
            </a:r>
            <a:br>
              <a:rPr lang="en-GB" b="1">
                <a:solidFill>
                  <a:schemeClr val="tx2"/>
                </a:solidFill>
              </a:rPr>
            </a:b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chemeClr val="tx2"/>
                </a:solidFill>
                <a:latin typeface="Arial" pitchFamily="34" charset="0"/>
                <a:cs typeface="Arial" pitchFamily="34" charset="0"/>
              </a:rPr>
              <a:t>The graph shows the number of patents the top organisations in the technology field hold within the top 10 jurisdictions in Europe</a:t>
            </a:r>
            <a:endParaRPr lang="en-GB" sz="140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7" name="Rektangel 6"/>
          <p:cNvSpPr/>
          <p:nvPr/>
        </p:nvSpPr>
        <p:spPr>
          <a:xfrm>
            <a:off x="0" y="6488668"/>
            <a:ext cx="1180516" cy="646331"/>
          </a:xfrm>
          <a:prstGeom prst="rect">
            <a:avLst/>
          </a:prstGeom>
        </p:spPr>
        <p:txBody>
          <a:bodyPr wrap="none">
            <a:spAutoFit/>
          </a:bodyPr>
          <a:lstStyle/>
          <a:p>
            <a:r>
              <a:rPr lang="en-GB" b="1" dirty="0">
                <a:solidFill>
                  <a:schemeClr val="tx2"/>
                </a:solidFill>
              </a:rPr>
              <a:t>Nano-tech</a:t>
            </a:r>
            <a:endParaRPr lang="en-GB" dirty="0"/>
          </a:p>
          <a:p>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Object 8"/>
          <p:cNvPicPr>
            <a:picLocks noChangeAspect="1"/>
          </p:cNvPicPr>
          <p:nvPr/>
        </p:nvPicPr>
        <p:blipFill>
          <a:blip r:embed="rId3" cstate="print"/>
          <a:stretch>
            <a:fillRect/>
          </a:stretch>
        </p:blipFill>
        <p:spPr>
          <a:xfrm>
            <a:off x="282725" y="2179455"/>
            <a:ext cx="10438090" cy="4622033"/>
          </a:xfrm>
          <a:prstGeom prst="rect">
            <a:avLst/>
          </a:prstGeom>
        </p:spPr>
      </p:pic>
      <p:pic>
        <p:nvPicPr>
          <p:cNvPr id="31" name="Billede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40119934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Top 10 European players</a:t>
            </a:r>
          </a:p>
        </p:txBody>
      </p:sp>
      <p:sp>
        <p:nvSpPr>
          <p:cNvPr id="4" name="Rektangel 3"/>
          <p:cNvSpPr/>
          <p:nvPr/>
        </p:nvSpPr>
        <p:spPr>
          <a:xfrm>
            <a:off x="0" y="6488668"/>
            <a:ext cx="1180516" cy="369332"/>
          </a:xfrm>
          <a:prstGeom prst="rect">
            <a:avLst/>
          </a:prstGeom>
        </p:spPr>
        <p:txBody>
          <a:bodyPr wrap="none">
            <a:spAutoFit/>
          </a:bodyPr>
          <a:lstStyle/>
          <a:p>
            <a:r>
              <a:rPr lang="en-GB" b="1" dirty="0">
                <a:solidFill>
                  <a:schemeClr val="tx2"/>
                </a:solidFill>
              </a:rPr>
              <a:t>Nano-tech</a:t>
            </a:r>
            <a:endParaRPr lang="en-GB" dirty="0"/>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5" name="Tabel 24"/>
          <p:cNvGraphicFramePr>
            <a:graphicFrameLocks noGrp="1"/>
          </p:cNvGraphicFramePr>
          <p:nvPr>
            <p:extLst>
              <p:ext uri="{D42A27DB-BD31-4B8C-83A1-F6EECF244321}">
                <p14:modId xmlns:p14="http://schemas.microsoft.com/office/powerpoint/2010/main" val="4201776400"/>
              </p:ext>
            </p:extLst>
          </p:nvPr>
        </p:nvGraphicFramePr>
        <p:xfrm>
          <a:off x="171450" y="1326920"/>
          <a:ext cx="11639396" cy="5001027"/>
        </p:xfrm>
        <a:graphic>
          <a:graphicData uri="http://schemas.openxmlformats.org/drawingml/2006/table">
            <a:tbl>
              <a:tblPr firstRow="1" bandCol="1">
                <a:tableStyleId>{8EC20E35-A176-4012-BC5E-935CFFF8708E}</a:tableStyleId>
              </a:tblPr>
              <a:tblGrid>
                <a:gridCol w="1190356">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10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COMMISSARIAT A LENERGIE</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CNRS</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BASF</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PHILIPS</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SIEMENS</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LOREAL CORP</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FRAUNHOFER INSTITUTES</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ARKEMA</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MERCK</a:t>
                      </a:r>
                    </a:p>
                  </a:txBody>
                  <a:tcPr marL="9525" marR="9525" marT="9525" marB="0" anchor="ctr"/>
                </a:tc>
                <a:tc>
                  <a:txBody>
                    <a:bodyPr/>
                    <a:lstStyle/>
                    <a:p>
                      <a:pPr algn="l" fontAlgn="ctr"/>
                      <a:r>
                        <a:rPr lang="en-GB" sz="110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ROBERT BOSCH GMBH</a:t>
                      </a:r>
                    </a:p>
                  </a:txBody>
                  <a:tcPr marL="9525" marR="9525" marT="9525" marB="0" anchor="ctr"/>
                </a:tc>
                <a:extLst>
                  <a:ext uri="{0D108BD9-81ED-4DB2-BD59-A6C34878D82A}">
                    <a16:rowId xmlns:a16="http://schemas.microsoft.com/office/drawing/2014/main" val="10000"/>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$ 63,680,092,346</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1"/>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298</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232</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177</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163</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136</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128</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110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86</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77</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76</a:t>
                      </a:r>
                    </a:p>
                  </a:txBody>
                  <a:tcPr marL="9525" marR="9525" marT="9525" marB="0" anchor="ctr"/>
                </a:tc>
                <a:extLst>
                  <a:ext uri="{0D108BD9-81ED-4DB2-BD59-A6C34878D82A}">
                    <a16:rowId xmlns:a16="http://schemas.microsoft.com/office/drawing/2014/main" val="10002"/>
                  </a:ext>
                </a:extLst>
              </a:tr>
              <a:tr h="43310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113,830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3"/>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$ 2,084,679,305</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4"/>
                  </a:ext>
                </a:extLst>
              </a:tr>
              <a:tr h="646900">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3.27%</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5"/>
                  </a:ext>
                </a:extLst>
              </a:tr>
              <a:tr h="794482">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extLst>
                  <a:ext uri="{0D108BD9-81ED-4DB2-BD59-A6C34878D82A}">
                    <a16:rowId xmlns:a16="http://schemas.microsoft.com/office/drawing/2014/main" val="10006"/>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1940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1877</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1879</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1956</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1977</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1920</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1897</a:t>
                      </a:r>
                    </a:p>
                  </a:txBody>
                  <a:tcPr marL="9525" marR="9525" marT="9525" marB="0" anchor="ctr"/>
                </a:tc>
                <a:extLst>
                  <a:ext uri="{0D108BD9-81ED-4DB2-BD59-A6C34878D82A}">
                    <a16:rowId xmlns:a16="http://schemas.microsoft.com/office/drawing/2014/main" val="10007"/>
                  </a:ext>
                </a:extLst>
              </a:tr>
              <a:tr h="330274">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1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Moderate</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1627270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0" y="0"/>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present invention relates to a method for removing animals from an area before mowing the area, the method comprising: Identifying one or more animals present in the area by use of a unmanned aerial vehicle (UAV) the day before initiation of mowing, and if one or more animals are detected within the area, releasing an animal repellent from the UAV, at and/or near the identified animal(s).</a:t>
            </a:r>
          </a:p>
        </p:txBody>
      </p:sp>
      <p:sp>
        <p:nvSpPr>
          <p:cNvPr id="18" name="Rektangel 17"/>
          <p:cNvSpPr/>
          <p:nvPr/>
        </p:nvSpPr>
        <p:spPr>
          <a:xfrm>
            <a:off x="-21279"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p:cNvSpPr txBox="1"/>
          <p:nvPr/>
        </p:nvSpPr>
        <p:spPr>
          <a:xfrm>
            <a:off x="241705" y="1249279"/>
            <a:ext cx="5568950" cy="253916"/>
          </a:xfrm>
          <a:prstGeom prst="rect">
            <a:avLst/>
          </a:prstGeom>
          <a:noFill/>
        </p:spPr>
        <p:txBody>
          <a:bodyPr wrap="square" rtlCol="0">
            <a:spAutoFit/>
          </a:bodyPr>
          <a:lstStyle/>
          <a:p>
            <a:r>
              <a:rPr lang="en-GB" sz="1050">
                <a:solidFill>
                  <a:schemeClr val="accent6"/>
                </a:solidFill>
              </a:rPr>
              <a:t>TAC:("sensor") not PN:(CN)</a:t>
            </a:r>
          </a:p>
        </p:txBody>
      </p:sp>
      <p:sp>
        <p:nvSpPr>
          <p:cNvPr id="2" name="Titel 1"/>
          <p:cNvSpPr>
            <a:spLocks noGrp="1"/>
          </p:cNvSpPr>
          <p:nvPr>
            <p:ph type="title"/>
          </p:nvPr>
        </p:nvSpPr>
        <p:spPr>
          <a:xfrm>
            <a:off x="831850" y="1709738"/>
            <a:ext cx="6327707" cy="2852737"/>
          </a:xfrm>
        </p:spPr>
        <p:txBody>
          <a:bodyPr>
            <a:normAutofit/>
          </a:bodyPr>
          <a:lstStyle/>
          <a:p>
            <a:r>
              <a:rPr lang="en-GB" b="1" dirty="0">
                <a:solidFill>
                  <a:schemeClr val="tx2"/>
                </a:solidFill>
              </a:rPr>
              <a:t>Sensors</a:t>
            </a:r>
            <a:endParaRPr lang="en-GB" dirty="0">
              <a:solidFill>
                <a:schemeClr val="tx2"/>
              </a:solidFill>
            </a:endParaRPr>
          </a:p>
        </p:txBody>
      </p:sp>
      <p:sp>
        <p:nvSpPr>
          <p:cNvPr id="3" name="Pladsholder til tekst 2"/>
          <p:cNvSpPr>
            <a:spLocks noGrp="1"/>
          </p:cNvSpPr>
          <p:nvPr>
            <p:ph type="body" idx="1"/>
          </p:nvPr>
        </p:nvSpPr>
        <p:spPr/>
        <p:txBody>
          <a:bodyPr/>
          <a:lstStyle/>
          <a:p>
            <a:r>
              <a:rPr lang="en-GB" dirty="0">
                <a:solidFill>
                  <a:schemeClr val="tx2"/>
                </a:solidFill>
              </a:rPr>
              <a:t>Global patents: 1,576,528 patent families</a:t>
            </a:r>
          </a:p>
          <a:p>
            <a:r>
              <a:rPr lang="en-GB" dirty="0">
                <a:solidFill>
                  <a:schemeClr val="tx2"/>
                </a:solidFill>
              </a:rPr>
              <a:t>European patents: 243,681</a:t>
            </a:r>
          </a:p>
          <a:p>
            <a:r>
              <a:rPr lang="en-GB" dirty="0">
                <a:solidFill>
                  <a:schemeClr val="tx2"/>
                </a:solidFill>
              </a:rPr>
              <a:t>Danish patents: 3,570</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a:solidFill>
                  <a:schemeClr val="tx2"/>
                </a:solidFill>
              </a:rPr>
              <a:t>Optical storage, detection og monitorering</a:t>
            </a:r>
          </a:p>
          <a:p>
            <a:endParaRPr lang="en-GB">
              <a:solidFill>
                <a:schemeClr val="tx2"/>
              </a:solidFill>
            </a:endParaRPr>
          </a:p>
          <a:p>
            <a:endParaRPr lang="en-GB">
              <a:solidFill>
                <a:schemeClr val="tx2"/>
              </a:solidFill>
            </a:endParaRPr>
          </a:p>
          <a:p>
            <a:endParaRPr lang="en-GB">
              <a:solidFill>
                <a:schemeClr val="tx2"/>
              </a:solidFill>
            </a:endParaRPr>
          </a:p>
        </p:txBody>
      </p:sp>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28">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Billede 5"/>
          <p:cNvPicPr>
            <a:picLocks noChangeAspect="1"/>
          </p:cNvPicPr>
          <p:nvPr/>
        </p:nvPicPr>
        <p:blipFill>
          <a:blip r:embed="rId3"/>
          <a:stretch>
            <a:fillRect/>
          </a:stretch>
        </p:blipFill>
        <p:spPr>
          <a:xfrm>
            <a:off x="6766896" y="1249279"/>
            <a:ext cx="4533900" cy="4548963"/>
          </a:xfrm>
          <a:prstGeom prst="rect">
            <a:avLst/>
          </a:prstGeom>
        </p:spPr>
      </p:pic>
    </p:spTree>
    <p:extLst>
      <p:ext uri="{BB962C8B-B14F-4D97-AF65-F5344CB8AC3E}">
        <p14:creationId xmlns:p14="http://schemas.microsoft.com/office/powerpoint/2010/main" val="7062732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2"/>
          <a:stretch>
            <a:fillRect/>
          </a:stretch>
        </p:blipFill>
        <p:spPr>
          <a:xfrm>
            <a:off x="0" y="0"/>
            <a:ext cx="12192000" cy="5652655"/>
          </a:xfrm>
          <a:prstGeom prst="rect">
            <a:avLst/>
          </a:prstGeom>
        </p:spPr>
      </p:pic>
      <p:sp>
        <p:nvSpPr>
          <p:cNvPr id="4" name="Titel 3"/>
          <p:cNvSpPr>
            <a:spLocks noGrp="1"/>
          </p:cNvSpPr>
          <p:nvPr>
            <p:ph type="title"/>
          </p:nvPr>
        </p:nvSpPr>
        <p:spPr>
          <a:xfrm>
            <a:off x="315463" y="4558886"/>
            <a:ext cx="10515600" cy="1325563"/>
          </a:xfrm>
        </p:spPr>
        <p:txBody>
          <a:bodyPr/>
          <a:lstStyle/>
          <a:p>
            <a:r>
              <a:rPr lang="da-DK" dirty="0"/>
              <a:t>Sensors</a:t>
            </a:r>
          </a:p>
        </p:txBody>
      </p:sp>
      <p:sp>
        <p:nvSpPr>
          <p:cNvPr id="8" name="Rektangel 7"/>
          <p:cNvSpPr/>
          <p:nvPr/>
        </p:nvSpPr>
        <p:spPr>
          <a:xfrm>
            <a:off x="0" y="6488668"/>
            <a:ext cx="1006750" cy="369332"/>
          </a:xfrm>
          <a:prstGeom prst="rect">
            <a:avLst/>
          </a:prstGeom>
        </p:spPr>
        <p:txBody>
          <a:bodyPr wrap="none">
            <a:spAutoFit/>
          </a:bodyPr>
          <a:lstStyle/>
          <a:p>
            <a:r>
              <a:rPr lang="da-DK" b="1" dirty="0">
                <a:solidFill>
                  <a:schemeClr val="tx2"/>
                </a:solidFill>
              </a:rPr>
              <a:t>Sensors</a:t>
            </a:r>
            <a:endParaRPr lang="da-DK"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6" name="Bille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543" y="5939798"/>
            <a:ext cx="1463040" cy="350520"/>
          </a:xfrm>
          <a:prstGeom prst="rect">
            <a:avLst/>
          </a:prstGeom>
        </p:spPr>
      </p:pic>
    </p:spTree>
    <p:extLst>
      <p:ext uri="{BB962C8B-B14F-4D97-AF65-F5344CB8AC3E}">
        <p14:creationId xmlns:p14="http://schemas.microsoft.com/office/powerpoint/2010/main" val="13066735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p:cNvPicPr>
            <a:picLocks noChangeAspect="1"/>
          </p:cNvPicPr>
          <p:nvPr/>
        </p:nvPicPr>
        <p:blipFill>
          <a:blip r:embed="rId2"/>
          <a:stretch>
            <a:fillRect/>
          </a:stretch>
        </p:blipFill>
        <p:spPr>
          <a:xfrm>
            <a:off x="2148235" y="0"/>
            <a:ext cx="7895530" cy="6858000"/>
          </a:xfrm>
          <a:prstGeom prst="rect">
            <a:avLst/>
          </a:prstGeom>
        </p:spPr>
      </p:pic>
      <p:sp>
        <p:nvSpPr>
          <p:cNvPr id="2" name="Titel 1"/>
          <p:cNvSpPr>
            <a:spLocks noGrp="1"/>
          </p:cNvSpPr>
          <p:nvPr>
            <p:ph type="title"/>
          </p:nvPr>
        </p:nvSpPr>
        <p:spPr>
          <a:xfrm>
            <a:off x="335692" y="447504"/>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917624" cy="369332"/>
          </a:xfrm>
          <a:prstGeom prst="rect">
            <a:avLst/>
          </a:prstGeom>
        </p:spPr>
        <p:txBody>
          <a:bodyPr wrap="none">
            <a:spAutoFit/>
          </a:bodyPr>
          <a:lstStyle/>
          <a:p>
            <a:r>
              <a:rPr lang="en-GB" b="1">
                <a:solidFill>
                  <a:schemeClr val="tx2"/>
                </a:solidFill>
              </a:rPr>
              <a:t>Sensors</a:t>
            </a:r>
            <a:endParaRPr lang="en-GB"/>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Billed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088644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2"/>
          <a:stretch>
            <a:fillRect/>
          </a:stretch>
        </p:blipFill>
        <p:spPr>
          <a:xfrm>
            <a:off x="1006750" y="0"/>
            <a:ext cx="10829987" cy="6858000"/>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a:t>Publication trend of main countries - 10 years</a:t>
            </a:r>
          </a:p>
        </p:txBody>
      </p:sp>
      <p:sp>
        <p:nvSpPr>
          <p:cNvPr id="4" name="Rektangel 3"/>
          <p:cNvSpPr/>
          <p:nvPr/>
        </p:nvSpPr>
        <p:spPr>
          <a:xfrm>
            <a:off x="0" y="6488668"/>
            <a:ext cx="917624" cy="369332"/>
          </a:xfrm>
          <a:prstGeom prst="rect">
            <a:avLst/>
          </a:prstGeom>
        </p:spPr>
        <p:txBody>
          <a:bodyPr wrap="none">
            <a:spAutoFit/>
          </a:bodyPr>
          <a:lstStyle/>
          <a:p>
            <a:r>
              <a:rPr lang="en-GB" b="1">
                <a:solidFill>
                  <a:schemeClr val="tx2"/>
                </a:solidFill>
              </a:rPr>
              <a:t>Sensors</a:t>
            </a:r>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Billed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4529284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1006750" cy="369332"/>
          </a:xfrm>
          <a:prstGeom prst="rect">
            <a:avLst/>
          </a:prstGeom>
        </p:spPr>
        <p:txBody>
          <a:bodyPr wrap="none">
            <a:spAutoFit/>
          </a:bodyPr>
          <a:lstStyle/>
          <a:p>
            <a:r>
              <a:rPr lang="da-DK" b="1" dirty="0">
                <a:solidFill>
                  <a:schemeClr val="tx2"/>
                </a:solidFill>
              </a:rPr>
              <a:t>Sensors</a:t>
            </a:r>
            <a:endParaRPr lang="da-DK" dirty="0"/>
          </a:p>
        </p:txBody>
      </p:sp>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6" name="Ellipse 25">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8" name="Object 6"/>
          <p:cNvPicPr>
            <a:picLocks noChangeAspect="1"/>
          </p:cNvPicPr>
          <p:nvPr/>
        </p:nvPicPr>
        <p:blipFill>
          <a:blip r:embed="rId3" cstate="print"/>
          <a:stretch>
            <a:fillRect/>
          </a:stretch>
        </p:blipFill>
        <p:spPr>
          <a:xfrm>
            <a:off x="-105804" y="-81684"/>
            <a:ext cx="14615404" cy="4261050"/>
          </a:xfrm>
          <a:prstGeom prst="rect">
            <a:avLst/>
          </a:prstGeom>
        </p:spPr>
      </p:pic>
      <p:pic>
        <p:nvPicPr>
          <p:cNvPr id="30" name="Object 8"/>
          <p:cNvPicPr>
            <a:picLocks noChangeAspect="1"/>
          </p:cNvPicPr>
          <p:nvPr/>
        </p:nvPicPr>
        <p:blipFill>
          <a:blip r:embed="rId4" cstate="print"/>
          <a:stretch>
            <a:fillRect/>
          </a:stretch>
        </p:blipFill>
        <p:spPr>
          <a:xfrm>
            <a:off x="-2403326" y="3046353"/>
            <a:ext cx="12776051" cy="3259197"/>
          </a:xfrm>
          <a:prstGeom prst="rect">
            <a:avLst/>
          </a:prstGeom>
        </p:spPr>
      </p:pic>
      <p:pic>
        <p:nvPicPr>
          <p:cNvPr id="31" name="Billed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6183290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en-GB" b="1">
                <a:solidFill>
                  <a:schemeClr val="tx2"/>
                </a:solidFill>
              </a:rPr>
              <a:t>Global leaders</a:t>
            </a: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chemeClr val="tx2"/>
                </a:solidFill>
                <a:latin typeface="Arial" pitchFamily="34" charset="0"/>
                <a:cs typeface="Arial" pitchFamily="34" charset="0"/>
              </a:rPr>
              <a:t>The graph shows the number of patents the top organisations in the technology field hold within the top 10 jurisdictions in the world</a:t>
            </a:r>
            <a:endParaRPr lang="en-GB" sz="140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a:solidFill>
                <a:schemeClr val="tx2"/>
              </a:solidFill>
            </a:endParaRPr>
          </a:p>
        </p:txBody>
      </p:sp>
      <p:sp>
        <p:nvSpPr>
          <p:cNvPr id="6" name="Rektangel 5"/>
          <p:cNvSpPr/>
          <p:nvPr/>
        </p:nvSpPr>
        <p:spPr>
          <a:xfrm>
            <a:off x="0" y="6488668"/>
            <a:ext cx="917624" cy="369332"/>
          </a:xfrm>
          <a:prstGeom prst="rect">
            <a:avLst/>
          </a:prstGeom>
        </p:spPr>
        <p:txBody>
          <a:bodyPr wrap="none">
            <a:spAutoFit/>
          </a:bodyPr>
          <a:lstStyle/>
          <a:p>
            <a:r>
              <a:rPr lang="en-GB" b="1">
                <a:solidFill>
                  <a:schemeClr val="tx2"/>
                </a:solidFill>
              </a:rPr>
              <a:t>Sensors</a:t>
            </a:r>
            <a:endParaRPr lang="en-GB"/>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Ellipse 26">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Object 8"/>
          <p:cNvPicPr>
            <a:picLocks noChangeAspect="1"/>
          </p:cNvPicPr>
          <p:nvPr/>
        </p:nvPicPr>
        <p:blipFill>
          <a:blip r:embed="rId3" cstate="print"/>
          <a:stretch>
            <a:fillRect/>
          </a:stretch>
        </p:blipFill>
        <p:spPr>
          <a:xfrm>
            <a:off x="263675" y="2179456"/>
            <a:ext cx="10135372" cy="4487988"/>
          </a:xfrm>
          <a:prstGeom prst="rect">
            <a:avLst/>
          </a:prstGeom>
        </p:spPr>
      </p:pic>
      <p:pic>
        <p:nvPicPr>
          <p:cNvPr id="30" name="Billed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296254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Top 10 global players</a:t>
            </a:r>
          </a:p>
        </p:txBody>
      </p:sp>
      <p:sp>
        <p:nvSpPr>
          <p:cNvPr id="4" name="Rektangel 3"/>
          <p:cNvSpPr/>
          <p:nvPr/>
        </p:nvSpPr>
        <p:spPr>
          <a:xfrm>
            <a:off x="0" y="6488668"/>
            <a:ext cx="2147319" cy="369332"/>
          </a:xfrm>
          <a:prstGeom prst="rect">
            <a:avLst/>
          </a:prstGeom>
        </p:spPr>
        <p:txBody>
          <a:bodyPr wrap="none">
            <a:spAutoFit/>
          </a:bodyPr>
          <a:lstStyle/>
          <a:p>
            <a:r>
              <a:rPr lang="en-GB" b="1" dirty="0">
                <a:solidFill>
                  <a:schemeClr val="tx2"/>
                </a:solidFill>
              </a:rPr>
              <a:t>Artificial Intelligence</a:t>
            </a:r>
            <a:endParaRPr lang="en-GB" dirty="0"/>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3" name="Tabel 2"/>
          <p:cNvGraphicFramePr>
            <a:graphicFrameLocks noGrp="1"/>
          </p:cNvGraphicFramePr>
          <p:nvPr>
            <p:extLst>
              <p:ext uri="{D42A27DB-BD31-4B8C-83A1-F6EECF244321}">
                <p14:modId xmlns:p14="http://schemas.microsoft.com/office/powerpoint/2010/main" val="3970065627"/>
              </p:ext>
            </p:extLst>
          </p:nvPr>
        </p:nvGraphicFramePr>
        <p:xfrm>
          <a:off x="300789" y="1491914"/>
          <a:ext cx="11675879" cy="4656222"/>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Indicators Profile</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IBM</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MICROSOFT TECH LICENSING</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FUJITSU</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SAMSUNG ELECTRONICS</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NEC</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TOSHIBA</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CANON</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GOOGLE LLC</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HITACHI</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SONY</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extLst>
                  <a:ext uri="{0D108BD9-81ED-4DB2-BD59-A6C34878D82A}">
                    <a16:rowId xmlns:a16="http://schemas.microsoft.com/office/drawing/2014/main" val="10000"/>
                  </a:ext>
                </a:extLst>
              </a:tr>
              <a:tr h="794482">
                <a:tc>
                  <a:txBody>
                    <a:bodyPr/>
                    <a:lstStyle/>
                    <a:p>
                      <a:pPr algn="l" fontAlgn="ctr"/>
                      <a:r>
                        <a:rPr lang="en-GB" sz="1200" b="0" i="0" u="none" strike="noStrike" noProof="0">
                          <a:effectLst/>
                          <a:latin typeface="Calibri" panose="020F0502020204030204" pitchFamily="34" charset="0"/>
                          <a:cs typeface="Calibri" panose="020F0502020204030204" pitchFamily="34" charset="0"/>
                        </a:rPr>
                        <a:t>Annual Sales</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$ 79,139</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$ 41,580</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$ 174,121</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$ 24,572</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$ 44,909</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$ 31,362</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$ 84,478m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extLst>
                  <a:ext uri="{0D108BD9-81ED-4DB2-BD59-A6C34878D82A}">
                    <a16:rowId xmlns:a16="http://schemas.microsoft.com/office/drawing/2014/main" val="10001"/>
                  </a:ext>
                </a:extLst>
              </a:tr>
              <a:tr h="330274">
                <a:tc>
                  <a:txBody>
                    <a:bodyPr/>
                    <a:lstStyle/>
                    <a:p>
                      <a:pPr algn="l" fontAlgn="ctr"/>
                      <a:r>
                        <a:rPr lang="en-GB" sz="1200" b="0" i="0" u="none" strike="noStrike" noProof="0">
                          <a:effectLst/>
                          <a:latin typeface="Calibri" panose="020F0502020204030204" pitchFamily="34" charset="0"/>
                          <a:cs typeface="Calibri" panose="020F0502020204030204" pitchFamily="34" charset="0"/>
                        </a:rPr>
                        <a:t>Portfolio Size</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1,863</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1,231</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827</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709</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667</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676</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635</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650</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606</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565</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extLst>
                  <a:ext uri="{0D108BD9-81ED-4DB2-BD59-A6C34878D82A}">
                    <a16:rowId xmlns:a16="http://schemas.microsoft.com/office/drawing/2014/main" val="10002"/>
                  </a:ext>
                </a:extLst>
              </a:tr>
              <a:tr h="433102">
                <a:tc>
                  <a:txBody>
                    <a:bodyPr/>
                    <a:lstStyle/>
                    <a:p>
                      <a:pPr algn="l" fontAlgn="ctr"/>
                      <a:r>
                        <a:rPr lang="en-GB" sz="1200" b="0" i="0" u="none" strike="noStrike" noProof="0">
                          <a:effectLst/>
                          <a:latin typeface="Calibri" panose="020F0502020204030204" pitchFamily="34" charset="0"/>
                          <a:cs typeface="Calibri" panose="020F0502020204030204" pitchFamily="34" charset="0"/>
                        </a:rPr>
                        <a:t>Employee Number</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414,400</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155,069</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93,200</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107,729</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153,492</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197,673</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303,887</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extLst>
                  <a:ext uri="{0D108BD9-81ED-4DB2-BD59-A6C34878D82A}">
                    <a16:rowId xmlns:a16="http://schemas.microsoft.com/office/drawing/2014/main" val="10003"/>
                  </a:ext>
                </a:extLst>
              </a:tr>
              <a:tr h="794482">
                <a:tc>
                  <a:txBody>
                    <a:bodyPr/>
                    <a:lstStyle/>
                    <a:p>
                      <a:pPr algn="l" fontAlgn="ctr"/>
                      <a:r>
                        <a:rPr lang="en-GB" sz="1200" b="0" i="0" u="none" strike="noStrike" noProof="0">
                          <a:effectLst/>
                          <a:latin typeface="Calibri" panose="020F0502020204030204" pitchFamily="34" charset="0"/>
                          <a:cs typeface="Calibri" panose="020F0502020204030204" pitchFamily="34" charset="0"/>
                        </a:rPr>
                        <a:t>Market Cap</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$ 156,874</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$ 11,137m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$ 148,466</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$ 5,870</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$ 7,918</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$ 21,834</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$ 25,119</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extLst>
                  <a:ext uri="{0D108BD9-81ED-4DB2-BD59-A6C34878D82A}">
                    <a16:rowId xmlns:a16="http://schemas.microsoft.com/office/drawing/2014/main" val="10004"/>
                  </a:ext>
                </a:extLst>
              </a:tr>
              <a:tr h="646900">
                <a:tc>
                  <a:txBody>
                    <a:bodyPr/>
                    <a:lstStyle/>
                    <a:p>
                      <a:pPr algn="l" fontAlgn="ctr"/>
                      <a:r>
                        <a:rPr lang="en-GB" sz="1200" b="0" i="0" u="none" strike="noStrike" noProof="0">
                          <a:effectLst/>
                          <a:latin typeface="Calibri" panose="020F0502020204030204" pitchFamily="34" charset="0"/>
                          <a:cs typeface="Calibri" panose="020F0502020204030204" pitchFamily="34" charset="0"/>
                        </a:rPr>
                        <a:t>Portfolio Value</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$ 443</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$ 451m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$ 112</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$ 97</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$ 138</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$ 90m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$ 231</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$ 335</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$ 41</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$ 286</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extLst>
                  <a:ext uri="{0D108BD9-81ED-4DB2-BD59-A6C34878D82A}">
                    <a16:rowId xmlns:a16="http://schemas.microsoft.com/office/drawing/2014/main" val="10005"/>
                  </a:ext>
                </a:extLst>
              </a:tr>
              <a:tr h="794482">
                <a:tc>
                  <a:txBody>
                    <a:bodyPr/>
                    <a:lstStyle/>
                    <a:p>
                      <a:pPr algn="l" fontAlgn="ctr"/>
                      <a:r>
                        <a:rPr lang="en-GB" sz="1200" b="0" i="0" u="none" strike="noStrike" noProof="0">
                          <a:effectLst/>
                          <a:latin typeface="Calibri" panose="020F0502020204030204" pitchFamily="34" charset="0"/>
                          <a:cs typeface="Calibri" panose="020F0502020204030204" pitchFamily="34" charset="0"/>
                        </a:rPr>
                        <a:t>R&amp;D Expense</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$ 5,226</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$ 181</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$ 6,371</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$ 2,650</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$ 3,240m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$ 3,268</a:t>
                      </a:r>
                      <a:r>
                        <a:rPr lang="en-GB" sz="1200" b="0" i="0" u="none" strike="noStrike" baseline="0" noProof="0" dirty="0">
                          <a:effectLst/>
                          <a:latin typeface="Calibri" panose="020F0502020204030204" pitchFamily="34" charset="0"/>
                          <a:cs typeface="Calibri" panose="020F0502020204030204" pitchFamily="34" charset="0"/>
                        </a:rPr>
                        <a:t>m</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extLst>
                  <a:ext uri="{0D108BD9-81ED-4DB2-BD59-A6C34878D82A}">
                    <a16:rowId xmlns:a16="http://schemas.microsoft.com/office/drawing/2014/main" val="10006"/>
                  </a:ext>
                </a:extLst>
              </a:tr>
              <a:tr h="330274">
                <a:tc>
                  <a:txBody>
                    <a:bodyPr/>
                    <a:lstStyle/>
                    <a:p>
                      <a:pPr algn="l" fontAlgn="ctr"/>
                      <a:r>
                        <a:rPr lang="en-GB" sz="1200" b="0" i="0" u="none" strike="noStrike" noProof="0">
                          <a:effectLst/>
                          <a:latin typeface="Calibri" panose="020F0502020204030204" pitchFamily="34" charset="0"/>
                          <a:cs typeface="Calibri" panose="020F0502020204030204" pitchFamily="34" charset="0"/>
                        </a:rPr>
                        <a:t>R&amp;D Expense %</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6.60%</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0.44%</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3.66%</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10.79%</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7.22%</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a:effectLst/>
                          <a:latin typeface="Calibri" panose="020F0502020204030204" pitchFamily="34" charset="0"/>
                          <a:cs typeface="Calibri" panose="020F0502020204030204" pitchFamily="34" charset="0"/>
                        </a:rPr>
                        <a:t>3.87%</a:t>
                      </a:r>
                      <a:endParaRPr lang="en-GB" sz="120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tc>
                  <a:txBody>
                    <a:bodyPr/>
                    <a:lstStyle/>
                    <a:p>
                      <a:pPr algn="l" fontAlgn="ctr"/>
                      <a:r>
                        <a:rPr lang="en-GB" sz="1200" b="0" i="0" u="none" strike="noStrike" noProof="0" dirty="0">
                          <a:effectLst/>
                          <a:latin typeface="Calibri" panose="020F0502020204030204" pitchFamily="34" charset="0"/>
                          <a:cs typeface="Calibri" panose="020F0502020204030204" pitchFamily="34" charset="0"/>
                        </a:rPr>
                        <a:t>-</a:t>
                      </a:r>
                      <a:endParaRPr lang="en-GB" sz="120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4708" marR="4708" marT="4708" marB="0" anchor="ctr"/>
                </a:tc>
                <a:extLst>
                  <a:ext uri="{0D108BD9-81ED-4DB2-BD59-A6C34878D82A}">
                    <a16:rowId xmlns:a16="http://schemas.microsoft.com/office/drawing/2014/main" val="10007"/>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1832452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Top 10 global players</a:t>
            </a:r>
          </a:p>
        </p:txBody>
      </p:sp>
      <p:sp>
        <p:nvSpPr>
          <p:cNvPr id="4" name="Rektangel 3"/>
          <p:cNvSpPr/>
          <p:nvPr/>
        </p:nvSpPr>
        <p:spPr>
          <a:xfrm>
            <a:off x="0" y="6488668"/>
            <a:ext cx="1006750" cy="369332"/>
          </a:xfrm>
          <a:prstGeom prst="rect">
            <a:avLst/>
          </a:prstGeom>
        </p:spPr>
        <p:txBody>
          <a:bodyPr wrap="none">
            <a:spAutoFit/>
          </a:bodyPr>
          <a:lstStyle/>
          <a:p>
            <a:r>
              <a:rPr lang="da-DK" b="1" dirty="0">
                <a:solidFill>
                  <a:schemeClr val="tx2"/>
                </a:solidFill>
              </a:rPr>
              <a:t>Sensors</a:t>
            </a:r>
            <a:endParaRPr lang="da-DK" dirty="0"/>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3" name="Tabel 2"/>
          <p:cNvGraphicFramePr>
            <a:graphicFrameLocks noGrp="1"/>
          </p:cNvGraphicFramePr>
          <p:nvPr>
            <p:extLst>
              <p:ext uri="{D42A27DB-BD31-4B8C-83A1-F6EECF244321}">
                <p14:modId xmlns:p14="http://schemas.microsoft.com/office/powerpoint/2010/main" val="1848242627"/>
              </p:ext>
            </p:extLst>
          </p:nvPr>
        </p:nvGraphicFramePr>
        <p:xfrm>
          <a:off x="300789" y="1491915"/>
          <a:ext cx="11675879" cy="4817375"/>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1031135">
                <a:tc>
                  <a:txBody>
                    <a:bodyPr/>
                    <a:lstStyle/>
                    <a:p>
                      <a:pPr algn="l" fontAlgn="ctr"/>
                      <a:r>
                        <a:rPr lang="en-GB" sz="1050" b="0" i="0" u="none" strike="noStrike" noProof="0" dirty="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CANON</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PANASONIC</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ELECTRONICS</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TOYOTA</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ROBERT BOSCH GMBH</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TOSHIBA</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HYUNDAI MOTOR COMPANY</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HITACHI</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DENSO</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MITSUBISHI ELECTRIC</a:t>
                      </a:r>
                    </a:p>
                  </a:txBody>
                  <a:tcPr marL="9525" marR="9525" marT="9525" marB="0" anchor="ctr"/>
                </a:tc>
                <a:extLst>
                  <a:ext uri="{0D108BD9-81ED-4DB2-BD59-A6C34878D82A}">
                    <a16:rowId xmlns:a16="http://schemas.microsoft.com/office/drawing/2014/main" val="10000"/>
                  </a:ext>
                </a:extLst>
              </a:tr>
              <a:tr h="5200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$ 31,362,430,915</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$ 67,710,534,672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$ 174,121,896,954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$ 254,678,351,168</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$ 44,909,559,177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$ 83,130,015,776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$ 84,478,015,564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$ 41,741,263,863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$ 39,081,398,693</a:t>
                      </a:r>
                    </a:p>
                  </a:txBody>
                  <a:tcPr marL="9525" marR="9525" marT="9525" marB="0" anchor="ctr"/>
                </a:tc>
                <a:extLst>
                  <a:ext uri="{0D108BD9-81ED-4DB2-BD59-A6C34878D82A}">
                    <a16:rowId xmlns:a16="http://schemas.microsoft.com/office/drawing/2014/main" val="10001"/>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23,316</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23,785</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21,850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19,048</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18,042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16,455</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15,871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16,217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15,730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15,842</a:t>
                      </a:r>
                    </a:p>
                  </a:txBody>
                  <a:tcPr marL="9525" marR="9525" marT="9525" marB="0" anchor="ctr"/>
                </a:tc>
                <a:extLst>
                  <a:ext uri="{0D108BD9-81ED-4DB2-BD59-A6C34878D82A}">
                    <a16:rowId xmlns:a16="http://schemas.microsoft.com/office/drawing/2014/main" val="10002"/>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197,673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257,533</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93,200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364,445</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153,492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64,956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303,887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154,493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138,700</a:t>
                      </a:r>
                    </a:p>
                  </a:txBody>
                  <a:tcPr marL="9525" marR="9525" marT="9525" marB="0" anchor="ctr"/>
                </a:tc>
                <a:extLst>
                  <a:ext uri="{0D108BD9-81ED-4DB2-BD59-A6C34878D82A}">
                    <a16:rowId xmlns:a16="http://schemas.microsoft.com/office/drawing/2014/main" val="10003"/>
                  </a:ext>
                </a:extLst>
              </a:tr>
              <a:tr h="5200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$ 4,046,299,213</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$ 6,371,471,961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$ 3,240,286,729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$ 567,595,473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$ 3,268,445,256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4"/>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5.98%</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7.22%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0.68%</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3.87%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5"/>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extLst>
                  <a:ext uri="{0D108BD9-81ED-4DB2-BD59-A6C34878D82A}">
                    <a16:rowId xmlns:a16="http://schemas.microsoft.com/office/drawing/2014/main" val="10006"/>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1949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1897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1959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1932</a:t>
                      </a:r>
                    </a:p>
                  </a:txBody>
                  <a:tcPr marL="9525" marR="9525" marT="9525" marB="0" anchor="ctr"/>
                </a:tc>
                <a:extLst>
                  <a:ext uri="{0D108BD9-81ED-4DB2-BD59-A6C34878D82A}">
                    <a16:rowId xmlns:a16="http://schemas.microsoft.com/office/drawing/2014/main" val="10007"/>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8430884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a:blip r:embed="rId2"/>
          <a:stretch>
            <a:fillRect/>
          </a:stretch>
        </p:blipFill>
        <p:spPr>
          <a:xfrm>
            <a:off x="838200" y="2402710"/>
            <a:ext cx="9675873" cy="4291170"/>
          </a:xfrm>
          <a:prstGeom prst="rect">
            <a:avLst/>
          </a:prstGeom>
        </p:spPr>
      </p:pic>
      <p:sp>
        <p:nvSpPr>
          <p:cNvPr id="2" name="Titel 1"/>
          <p:cNvSpPr>
            <a:spLocks noGrp="1"/>
          </p:cNvSpPr>
          <p:nvPr>
            <p:ph type="title"/>
          </p:nvPr>
        </p:nvSpPr>
        <p:spPr/>
        <p:txBody>
          <a:bodyPr/>
          <a:lstStyle/>
          <a:p>
            <a:r>
              <a:rPr lang="da-DK" b="1" dirty="0">
                <a:solidFill>
                  <a:schemeClr val="tx2"/>
                </a:solidFill>
              </a:rPr>
              <a:t>European </a:t>
            </a:r>
            <a:r>
              <a:rPr lang="da-DK" b="1" dirty="0" err="1">
                <a:solidFill>
                  <a:schemeClr val="tx2"/>
                </a:solidFill>
              </a:rPr>
              <a:t>leaders</a:t>
            </a:r>
            <a:r>
              <a:rPr lang="da-DK" b="1" dirty="0">
                <a:solidFill>
                  <a:schemeClr val="tx2"/>
                </a:solidFill>
              </a:rPr>
              <a:t>: Activity</a:t>
            </a:r>
            <a:br>
              <a:rPr lang="da-DK" b="1" dirty="0">
                <a:solidFill>
                  <a:schemeClr val="tx2"/>
                </a:solidFill>
              </a:rPr>
            </a:br>
            <a:endParaRPr lang="da-DK" dirty="0">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The graph shows the number of patents the top organisations in the technology field hold within the top 10 jurisdictions in Europe</a:t>
            </a:r>
            <a:endParaRPr lang="en-GB" sz="1400" dirty="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7" name="Rektangel 6"/>
          <p:cNvSpPr/>
          <p:nvPr/>
        </p:nvSpPr>
        <p:spPr>
          <a:xfrm>
            <a:off x="0" y="6488668"/>
            <a:ext cx="1006750" cy="369332"/>
          </a:xfrm>
          <a:prstGeom prst="rect">
            <a:avLst/>
          </a:prstGeom>
        </p:spPr>
        <p:txBody>
          <a:bodyPr wrap="none">
            <a:spAutoFit/>
          </a:bodyPr>
          <a:lstStyle/>
          <a:p>
            <a:r>
              <a:rPr lang="da-DK" b="1" dirty="0">
                <a:solidFill>
                  <a:schemeClr val="tx2"/>
                </a:solidFill>
              </a:rPr>
              <a:t>Sensors</a:t>
            </a:r>
            <a:endParaRPr lang="da-DK"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p:cNvSpPr/>
            <p:nvPr/>
          </p:nvSpPr>
          <p:spPr>
            <a:xfrm>
              <a:off x="11976667" y="1901001"/>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9" name="Billed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336062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Top 10 European players</a:t>
            </a:r>
          </a:p>
        </p:txBody>
      </p:sp>
      <p:sp>
        <p:nvSpPr>
          <p:cNvPr id="4" name="Rektangel 3"/>
          <p:cNvSpPr/>
          <p:nvPr/>
        </p:nvSpPr>
        <p:spPr>
          <a:xfrm>
            <a:off x="0" y="6488668"/>
            <a:ext cx="1006750" cy="369332"/>
          </a:xfrm>
          <a:prstGeom prst="rect">
            <a:avLst/>
          </a:prstGeom>
        </p:spPr>
        <p:txBody>
          <a:bodyPr wrap="none">
            <a:spAutoFit/>
          </a:bodyPr>
          <a:lstStyle/>
          <a:p>
            <a:r>
              <a:rPr lang="da-DK" b="1" dirty="0">
                <a:solidFill>
                  <a:schemeClr val="tx2"/>
                </a:solidFill>
              </a:rPr>
              <a:t>Sensors</a:t>
            </a:r>
            <a:endParaRPr lang="da-DK" dirty="0"/>
          </a:p>
        </p:txBody>
      </p:sp>
      <p:grpSp>
        <p:nvGrpSpPr>
          <p:cNvPr id="23" name="Gruppe 22"/>
          <p:cNvGrpSpPr/>
          <p:nvPr/>
        </p:nvGrpSpPr>
        <p:grpSpPr>
          <a:xfrm>
            <a:off x="11976666" y="0"/>
            <a:ext cx="215334" cy="2420088"/>
            <a:chOff x="11976666" y="0"/>
            <a:chExt cx="215334" cy="2420088"/>
          </a:xfrm>
        </p:grpSpPr>
        <p:sp>
          <p:nvSpPr>
            <p:cNvPr id="3" name="Rektangel 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Rektangel 15"/>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Rektangel 18"/>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p:cNvSpPr/>
            <p:nvPr/>
          </p:nvSpPr>
          <p:spPr>
            <a:xfrm>
              <a:off x="11976666" y="217945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4" name="Ellipse 23">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25" name="Tabel 24"/>
          <p:cNvGraphicFramePr>
            <a:graphicFrameLocks noGrp="1"/>
          </p:cNvGraphicFramePr>
          <p:nvPr>
            <p:extLst>
              <p:ext uri="{D42A27DB-BD31-4B8C-83A1-F6EECF244321}">
                <p14:modId xmlns:p14="http://schemas.microsoft.com/office/powerpoint/2010/main" val="112343353"/>
              </p:ext>
            </p:extLst>
          </p:nvPr>
        </p:nvGraphicFramePr>
        <p:xfrm>
          <a:off x="171450" y="1326920"/>
          <a:ext cx="11639396" cy="5001026"/>
        </p:xfrm>
        <a:graphic>
          <a:graphicData uri="http://schemas.openxmlformats.org/drawingml/2006/table">
            <a:tbl>
              <a:tblPr firstRow="1" bandCol="1">
                <a:tableStyleId>{8EC20E35-A176-4012-BC5E-935CFFF8708E}</a:tableStyleId>
              </a:tblPr>
              <a:tblGrid>
                <a:gridCol w="1190356">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532226">
                <a:tc>
                  <a:txBody>
                    <a:bodyPr/>
                    <a:lstStyle/>
                    <a:p>
                      <a:pPr algn="l" fontAlgn="b"/>
                      <a:r>
                        <a:rPr lang="en-GB" sz="1000" b="0" i="0" u="none" strike="noStrike" noProof="0">
                          <a:solidFill>
                            <a:schemeClr val="bg1"/>
                          </a:solidFill>
                          <a:effectLst/>
                          <a:latin typeface="Calibri" panose="020F0502020204030204" pitchFamily="34" charset="0"/>
                        </a:rPr>
                        <a:t>Indicators Profile</a:t>
                      </a:r>
                    </a:p>
                  </a:txBody>
                  <a:tcPr marL="9525" marR="9525" marT="9525" marB="0" anchor="b"/>
                </a:tc>
                <a:tc>
                  <a:txBody>
                    <a:bodyPr/>
                    <a:lstStyle/>
                    <a:p>
                      <a:pPr algn="l" fontAlgn="b"/>
                      <a:r>
                        <a:rPr lang="en-GB" sz="1000" b="0" i="0" u="none" strike="noStrike" noProof="0">
                          <a:solidFill>
                            <a:schemeClr val="bg1"/>
                          </a:solidFill>
                          <a:effectLst/>
                          <a:latin typeface="Calibri" panose="020F0502020204030204" pitchFamily="34" charset="0"/>
                        </a:rPr>
                        <a:t>ROBERT BOSCH GMBH</a:t>
                      </a:r>
                    </a:p>
                  </a:txBody>
                  <a:tcPr marL="9525" marR="9525" marT="9525" marB="0" anchor="b"/>
                </a:tc>
                <a:tc>
                  <a:txBody>
                    <a:bodyPr/>
                    <a:lstStyle/>
                    <a:p>
                      <a:pPr algn="l" fontAlgn="b"/>
                      <a:r>
                        <a:rPr lang="en-GB" sz="1000" b="0" i="0" u="none" strike="noStrike" noProof="0">
                          <a:solidFill>
                            <a:schemeClr val="bg1"/>
                          </a:solidFill>
                          <a:effectLst/>
                          <a:latin typeface="Calibri" panose="020F0502020204030204" pitchFamily="34" charset="0"/>
                        </a:rPr>
                        <a:t>SIEMENS</a:t>
                      </a:r>
                    </a:p>
                  </a:txBody>
                  <a:tcPr marL="9525" marR="9525" marT="9525" marB="0" anchor="b"/>
                </a:tc>
                <a:tc>
                  <a:txBody>
                    <a:bodyPr/>
                    <a:lstStyle/>
                    <a:p>
                      <a:pPr algn="l" fontAlgn="b"/>
                      <a:r>
                        <a:rPr lang="en-GB" sz="1000" b="0" i="0" u="none" strike="noStrike" noProof="0">
                          <a:solidFill>
                            <a:schemeClr val="bg1"/>
                          </a:solidFill>
                          <a:effectLst/>
                          <a:latin typeface="Calibri" panose="020F0502020204030204" pitchFamily="34" charset="0"/>
                        </a:rPr>
                        <a:t>PHILIPS</a:t>
                      </a:r>
                    </a:p>
                  </a:txBody>
                  <a:tcPr marL="9525" marR="9525" marT="9525" marB="0" anchor="b"/>
                </a:tc>
                <a:tc>
                  <a:txBody>
                    <a:bodyPr/>
                    <a:lstStyle/>
                    <a:p>
                      <a:pPr algn="l" fontAlgn="b"/>
                      <a:r>
                        <a:rPr lang="en-GB" sz="1000" b="0" i="0" u="none" strike="noStrike" noProof="0">
                          <a:solidFill>
                            <a:schemeClr val="bg1"/>
                          </a:solidFill>
                          <a:effectLst/>
                          <a:latin typeface="Calibri" panose="020F0502020204030204" pitchFamily="34" charset="0"/>
                        </a:rPr>
                        <a:t>CONTINENTAL AG</a:t>
                      </a:r>
                    </a:p>
                  </a:txBody>
                  <a:tcPr marL="9525" marR="9525" marT="9525" marB="0" anchor="b"/>
                </a:tc>
                <a:tc>
                  <a:txBody>
                    <a:bodyPr/>
                    <a:lstStyle/>
                    <a:p>
                      <a:pPr algn="l" fontAlgn="b"/>
                      <a:r>
                        <a:rPr lang="en-GB" sz="1000" b="0" i="0" u="none" strike="noStrike" noProof="0">
                          <a:solidFill>
                            <a:schemeClr val="bg1"/>
                          </a:solidFill>
                          <a:effectLst/>
                          <a:latin typeface="Calibri" panose="020F0502020204030204" pitchFamily="34" charset="0"/>
                        </a:rPr>
                        <a:t>DAIMLER-CHRYSLER</a:t>
                      </a:r>
                    </a:p>
                  </a:txBody>
                  <a:tcPr marL="9525" marR="9525" marT="9525" marB="0" anchor="b"/>
                </a:tc>
                <a:tc>
                  <a:txBody>
                    <a:bodyPr/>
                    <a:lstStyle/>
                    <a:p>
                      <a:pPr algn="l" fontAlgn="b"/>
                      <a:r>
                        <a:rPr lang="en-GB" sz="1000" b="0" i="0" u="none" strike="noStrike" noProof="0">
                          <a:solidFill>
                            <a:schemeClr val="bg1"/>
                          </a:solidFill>
                          <a:effectLst/>
                          <a:latin typeface="Calibri" panose="020F0502020204030204" pitchFamily="34" charset="0"/>
                        </a:rPr>
                        <a:t>VOLKSWAGEN GROUP</a:t>
                      </a:r>
                    </a:p>
                  </a:txBody>
                  <a:tcPr marL="9525" marR="9525" marT="9525" marB="0" anchor="b"/>
                </a:tc>
                <a:tc>
                  <a:txBody>
                    <a:bodyPr/>
                    <a:lstStyle/>
                    <a:p>
                      <a:pPr algn="l" fontAlgn="b"/>
                      <a:r>
                        <a:rPr lang="en-GB" sz="1000" b="0" i="0" u="none" strike="noStrike" noProof="0">
                          <a:solidFill>
                            <a:schemeClr val="bg1"/>
                          </a:solidFill>
                          <a:effectLst/>
                          <a:latin typeface="Calibri" panose="020F0502020204030204" pitchFamily="34" charset="0"/>
                        </a:rPr>
                        <a:t>SCHLUMBERGER</a:t>
                      </a:r>
                    </a:p>
                  </a:txBody>
                  <a:tcPr marL="9525" marR="9525" marT="9525" marB="0" anchor="b"/>
                </a:tc>
                <a:tc>
                  <a:txBody>
                    <a:bodyPr/>
                    <a:lstStyle/>
                    <a:p>
                      <a:pPr algn="l" fontAlgn="b"/>
                      <a:r>
                        <a:rPr lang="en-GB" sz="1000" b="0" i="0" u="none" strike="noStrike" noProof="0">
                          <a:solidFill>
                            <a:schemeClr val="bg1"/>
                          </a:solidFill>
                          <a:effectLst/>
                          <a:latin typeface="Calibri" panose="020F0502020204030204" pitchFamily="34" charset="0"/>
                        </a:rPr>
                        <a:t>FRAUNHOFER INSTITUTES</a:t>
                      </a:r>
                    </a:p>
                  </a:txBody>
                  <a:tcPr marL="9525" marR="9525" marT="9525" marB="0" anchor="b"/>
                </a:tc>
                <a:tc>
                  <a:txBody>
                    <a:bodyPr/>
                    <a:lstStyle/>
                    <a:p>
                      <a:pPr algn="l" fontAlgn="b"/>
                      <a:r>
                        <a:rPr lang="en-GB" sz="1000" b="0" i="0" u="none" strike="noStrike" noProof="0">
                          <a:solidFill>
                            <a:schemeClr val="bg1"/>
                          </a:solidFill>
                          <a:effectLst/>
                          <a:latin typeface="Calibri" panose="020F0502020204030204" pitchFamily="34" charset="0"/>
                        </a:rPr>
                        <a:t>INFINEON TECHNOLOGIES</a:t>
                      </a:r>
                    </a:p>
                  </a:txBody>
                  <a:tcPr marL="9525" marR="9525" marT="9525" marB="0" anchor="b"/>
                </a:tc>
                <a:tc>
                  <a:txBody>
                    <a:bodyPr/>
                    <a:lstStyle/>
                    <a:p>
                      <a:pPr algn="l" fontAlgn="b"/>
                      <a:r>
                        <a:rPr lang="en-GB" sz="1000" b="0" i="0" u="none" strike="noStrike" noProof="0">
                          <a:solidFill>
                            <a:schemeClr val="bg1"/>
                          </a:solidFill>
                          <a:effectLst/>
                          <a:latin typeface="Calibri" panose="020F0502020204030204" pitchFamily="34" charset="0"/>
                        </a:rPr>
                        <a:t>ABB GROUP</a:t>
                      </a:r>
                    </a:p>
                  </a:txBody>
                  <a:tcPr marL="9525" marR="9525" marT="9525" marB="0" anchor="b"/>
                </a:tc>
                <a:extLst>
                  <a:ext uri="{0D108BD9-81ED-4DB2-BD59-A6C34878D82A}">
                    <a16:rowId xmlns:a16="http://schemas.microsoft.com/office/drawing/2014/main" val="10000"/>
                  </a:ext>
                </a:extLst>
              </a:tr>
              <a:tr h="558600">
                <a:tc>
                  <a:txBody>
                    <a:bodyPr/>
                    <a:lstStyle/>
                    <a:p>
                      <a:pPr algn="l" fontAlgn="b"/>
                      <a:r>
                        <a:rPr lang="en-GB" sz="1000" b="0" i="0" u="none" strike="noStrike" noProof="0">
                          <a:solidFill>
                            <a:srgbClr val="000000"/>
                          </a:solidFill>
                          <a:effectLst/>
                          <a:latin typeface="Calibri" panose="020F0502020204030204" pitchFamily="34" charset="0"/>
                        </a:rPr>
                        <a:t>Annual Sales</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$ 44,868,738,568</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$ 169,586,005,787</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$ 240,409,776,259</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extLst>
                  <a:ext uri="{0D108BD9-81ED-4DB2-BD59-A6C34878D82A}">
                    <a16:rowId xmlns:a16="http://schemas.microsoft.com/office/drawing/2014/main" val="10001"/>
                  </a:ext>
                </a:extLst>
              </a:tr>
              <a:tr h="558600">
                <a:tc>
                  <a:txBody>
                    <a:bodyPr/>
                    <a:lstStyle/>
                    <a:p>
                      <a:pPr algn="l" fontAlgn="b"/>
                      <a:r>
                        <a:rPr lang="en-GB" sz="1000" b="0" i="0" u="none" strike="noStrike" noProof="0">
                          <a:solidFill>
                            <a:srgbClr val="000000"/>
                          </a:solidFill>
                          <a:effectLst/>
                          <a:latin typeface="Calibri" panose="020F0502020204030204" pitchFamily="34" charset="0"/>
                        </a:rPr>
                        <a:t>Portfolio Size</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12,08</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7,292</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6,416</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1,876</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1,609</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1,387</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1,428</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1,369</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1,357</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1,431</a:t>
                      </a:r>
                    </a:p>
                  </a:txBody>
                  <a:tcPr marL="9525" marR="9525" marT="9525" marB="0" anchor="b"/>
                </a:tc>
                <a:extLst>
                  <a:ext uri="{0D108BD9-81ED-4DB2-BD59-A6C34878D82A}">
                    <a16:rowId xmlns:a16="http://schemas.microsoft.com/office/drawing/2014/main" val="10002"/>
                  </a:ext>
                </a:extLst>
              </a:tr>
              <a:tr h="558600">
                <a:tc>
                  <a:txBody>
                    <a:bodyPr/>
                    <a:lstStyle/>
                    <a:p>
                      <a:pPr algn="l" fontAlgn="b"/>
                      <a:r>
                        <a:rPr lang="en-GB" sz="1000" b="0" i="0" u="none" strike="noStrike" noProof="0">
                          <a:solidFill>
                            <a:srgbClr val="000000"/>
                          </a:solidFill>
                          <a:effectLst/>
                          <a:latin typeface="Calibri" panose="020F0502020204030204" pitchFamily="34" charset="0"/>
                        </a:rPr>
                        <a:t>Employee Number</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220,137</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282,488</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626,715</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extLst>
                  <a:ext uri="{0D108BD9-81ED-4DB2-BD59-A6C34878D82A}">
                    <a16:rowId xmlns:a16="http://schemas.microsoft.com/office/drawing/2014/main" val="10003"/>
                  </a:ext>
                </a:extLst>
              </a:tr>
              <a:tr h="558600">
                <a:tc>
                  <a:txBody>
                    <a:bodyPr/>
                    <a:lstStyle/>
                    <a:p>
                      <a:pPr algn="l" fontAlgn="b"/>
                      <a:r>
                        <a:rPr lang="en-GB" sz="1000" b="0" i="0" u="none" strike="noStrike" noProof="0">
                          <a:solidFill>
                            <a:srgbClr val="000000"/>
                          </a:solidFill>
                          <a:effectLst/>
                          <a:latin typeface="Calibri" panose="020F0502020204030204" pitchFamily="34" charset="0"/>
                        </a:rPr>
                        <a:t>R&amp;D Expense</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$ 1,930,652,044</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$ 4,618,604,786</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$ 9,426,424,095</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extLst>
                  <a:ext uri="{0D108BD9-81ED-4DB2-BD59-A6C34878D82A}">
                    <a16:rowId xmlns:a16="http://schemas.microsoft.com/office/drawing/2014/main" val="10004"/>
                  </a:ext>
                </a:extLst>
              </a:tr>
              <a:tr h="558600">
                <a:tc>
                  <a:txBody>
                    <a:bodyPr/>
                    <a:lstStyle/>
                    <a:p>
                      <a:pPr algn="l" fontAlgn="b"/>
                      <a:r>
                        <a:rPr lang="en-GB" sz="1000" b="0" i="0" u="none" strike="noStrike" noProof="0">
                          <a:solidFill>
                            <a:srgbClr val="000000"/>
                          </a:solidFill>
                          <a:effectLst/>
                          <a:latin typeface="Calibri" panose="020F0502020204030204" pitchFamily="34" charset="0"/>
                        </a:rPr>
                        <a:t>R&amp;D Expense %</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4.30%</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2.72%</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3.92%</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a:t>
                      </a:r>
                    </a:p>
                  </a:txBody>
                  <a:tcPr marL="9525" marR="9525" marT="9525" marB="0" anchor="b"/>
                </a:tc>
                <a:extLst>
                  <a:ext uri="{0D108BD9-81ED-4DB2-BD59-A6C34878D82A}">
                    <a16:rowId xmlns:a16="http://schemas.microsoft.com/office/drawing/2014/main" val="10005"/>
                  </a:ext>
                </a:extLst>
              </a:tr>
              <a:tr h="558600">
                <a:tc>
                  <a:txBody>
                    <a:bodyPr/>
                    <a:lstStyle/>
                    <a:p>
                      <a:pPr algn="l" fontAlgn="b"/>
                      <a:r>
                        <a:rPr lang="en-GB" sz="1000" b="0" i="0" u="none" strike="noStrike" noProof="0">
                          <a:solidFill>
                            <a:srgbClr val="000000"/>
                          </a:solidFill>
                          <a:effectLst/>
                          <a:latin typeface="Calibri" panose="020F0502020204030204" pitchFamily="34" charset="0"/>
                        </a:rPr>
                        <a:t>Technology Diversity</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Extremely</a:t>
                      </a:r>
                    </a:p>
                    <a:p>
                      <a:pPr algn="l" fontAlgn="b"/>
                      <a:r>
                        <a:rPr lang="en-GB" sz="1000" b="0" i="0" u="none" strike="noStrike" noProof="0" dirty="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Extremely</a:t>
                      </a:r>
                    </a:p>
                    <a:p>
                      <a:pPr algn="l" fontAlgn="b"/>
                      <a:r>
                        <a:rPr lang="en-GB" sz="1000" b="0" i="0" u="none" strike="noStrike" noProof="0" dirty="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Extremely</a:t>
                      </a:r>
                    </a:p>
                    <a:p>
                      <a:pPr algn="l" fontAlgn="b"/>
                      <a:r>
                        <a:rPr lang="en-GB" sz="1000" b="0" i="0" u="none" strike="noStrike" noProof="0" dirty="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Extremely</a:t>
                      </a:r>
                    </a:p>
                    <a:p>
                      <a:pPr algn="l" fontAlgn="b"/>
                      <a:r>
                        <a:rPr lang="en-GB" sz="1000" b="0" i="0" u="none" strike="noStrike" noProof="0" dirty="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Extremely</a:t>
                      </a:r>
                    </a:p>
                    <a:p>
                      <a:pPr algn="l" fontAlgn="b"/>
                      <a:r>
                        <a:rPr lang="en-GB" sz="1000" b="0" i="0" u="none" strike="noStrike" noProof="0" dirty="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Specialised</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Extremely</a:t>
                      </a:r>
                    </a:p>
                    <a:p>
                      <a:pPr algn="l" fontAlgn="b"/>
                      <a:r>
                        <a:rPr lang="en-GB" sz="1000" b="0" i="0" u="none" strike="noStrike" noProof="0" dirty="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Extremely</a:t>
                      </a:r>
                    </a:p>
                    <a:p>
                      <a:pPr algn="l" fontAlgn="b"/>
                      <a:r>
                        <a:rPr lang="en-GB" sz="1000" b="0" i="0" u="none" strike="noStrike" noProof="0" dirty="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Extremely</a:t>
                      </a:r>
                    </a:p>
                    <a:p>
                      <a:pPr algn="l" fontAlgn="b"/>
                      <a:r>
                        <a:rPr lang="en-GB" sz="1000" b="0" i="0" u="none" strike="noStrike" noProof="0" dirty="0">
                          <a:solidFill>
                            <a:srgbClr val="000000"/>
                          </a:solidFill>
                          <a:effectLst/>
                          <a:latin typeface="Calibri" panose="020F0502020204030204" pitchFamily="34" charset="0"/>
                        </a:rPr>
                        <a:t>diverse</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Extremely</a:t>
                      </a:r>
                    </a:p>
                    <a:p>
                      <a:pPr algn="l" fontAlgn="b"/>
                      <a:r>
                        <a:rPr lang="en-GB" sz="1000" b="0" i="0" u="none" strike="noStrike" noProof="0" dirty="0">
                          <a:solidFill>
                            <a:srgbClr val="000000"/>
                          </a:solidFill>
                          <a:effectLst/>
                          <a:latin typeface="Calibri" panose="020F0502020204030204" pitchFamily="34" charset="0"/>
                        </a:rPr>
                        <a:t>diverse</a:t>
                      </a:r>
                    </a:p>
                  </a:txBody>
                  <a:tcPr marL="9525" marR="9525" marT="9525" marB="0" anchor="b"/>
                </a:tc>
                <a:extLst>
                  <a:ext uri="{0D108BD9-81ED-4DB2-BD59-A6C34878D82A}">
                    <a16:rowId xmlns:a16="http://schemas.microsoft.com/office/drawing/2014/main" val="10006"/>
                  </a:ext>
                </a:extLst>
              </a:tr>
              <a:tr h="558600">
                <a:tc>
                  <a:txBody>
                    <a:bodyPr/>
                    <a:lstStyle/>
                    <a:p>
                      <a:pPr algn="l" fontAlgn="b"/>
                      <a:r>
                        <a:rPr lang="en-GB" sz="1000" b="0" i="0" u="none" strike="noStrike" noProof="0">
                          <a:solidFill>
                            <a:srgbClr val="000000"/>
                          </a:solidFill>
                          <a:effectLst/>
                          <a:latin typeface="Calibri" panose="020F0502020204030204" pitchFamily="34" charset="0"/>
                        </a:rPr>
                        <a:t>Started Filling</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1897</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1879</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1900</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1904</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1969</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1941</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1947</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1956</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1982</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1920</a:t>
                      </a:r>
                    </a:p>
                  </a:txBody>
                  <a:tcPr marL="9525" marR="9525" marT="9525" marB="0" anchor="b"/>
                </a:tc>
                <a:extLst>
                  <a:ext uri="{0D108BD9-81ED-4DB2-BD59-A6C34878D82A}">
                    <a16:rowId xmlns:a16="http://schemas.microsoft.com/office/drawing/2014/main" val="10007"/>
                  </a:ext>
                </a:extLst>
              </a:tr>
              <a:tr h="558600">
                <a:tc>
                  <a:txBody>
                    <a:bodyPr/>
                    <a:lstStyle/>
                    <a:p>
                      <a:pPr algn="l" fontAlgn="b"/>
                      <a:r>
                        <a:rPr lang="en-GB" sz="1000" b="0" i="0" u="none" strike="noStrike" noProof="0">
                          <a:solidFill>
                            <a:srgbClr val="000000"/>
                          </a:solidFill>
                          <a:effectLst/>
                          <a:latin typeface="Calibri" panose="020F0502020204030204" pitchFamily="34" charset="0"/>
                        </a:rPr>
                        <a:t>Geographic Diversity</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Concentrated</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Concentrated</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Concentrated</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Concentrated</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Concentrated</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Distributed</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Extremely concentrated</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Concentrated</a:t>
                      </a:r>
                    </a:p>
                  </a:txBody>
                  <a:tcPr marL="9525" marR="9525" marT="9525" marB="0" anchor="b"/>
                </a:tc>
                <a:tc>
                  <a:txBody>
                    <a:bodyPr/>
                    <a:lstStyle/>
                    <a:p>
                      <a:pPr algn="l" fontAlgn="b"/>
                      <a:r>
                        <a:rPr lang="en-GB" sz="1000" b="0" i="0" u="none" strike="noStrike" noProof="0">
                          <a:solidFill>
                            <a:srgbClr val="000000"/>
                          </a:solidFill>
                          <a:effectLst/>
                          <a:latin typeface="Calibri" panose="020F0502020204030204" pitchFamily="34" charset="0"/>
                        </a:rPr>
                        <a:t>Extremely concentrated</a:t>
                      </a:r>
                    </a:p>
                  </a:txBody>
                  <a:tcPr marL="9525" marR="9525" marT="9525" marB="0" anchor="b"/>
                </a:tc>
                <a:tc>
                  <a:txBody>
                    <a:bodyPr/>
                    <a:lstStyle/>
                    <a:p>
                      <a:pPr algn="l" fontAlgn="b"/>
                      <a:r>
                        <a:rPr lang="en-GB" sz="1000" b="0" i="0" u="none" strike="noStrike" noProof="0" dirty="0">
                          <a:solidFill>
                            <a:srgbClr val="000000"/>
                          </a:solidFill>
                          <a:effectLst/>
                          <a:latin typeface="Calibri" panose="020F0502020204030204" pitchFamily="34" charset="0"/>
                        </a:rPr>
                        <a:t>Concentrated</a:t>
                      </a:r>
                    </a:p>
                  </a:txBody>
                  <a:tcPr marL="9525" marR="9525" marT="9525" marB="0" anchor="b"/>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4732188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0" y="0"/>
            <a:ext cx="12889149" cy="71984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present invention relates to a method for removing animals from an area before mowing the area, the method comprising: Identifying one or more animals present in the area by use of a unmanned aerial vehicle (UAV) the day before initiation of mowing, and if one or more animals are detected within the area, releasing an animal repellent from the UAV, at and/or near the identified animal(s).</a:t>
            </a:r>
          </a:p>
        </p:txBody>
      </p:sp>
      <p:sp>
        <p:nvSpPr>
          <p:cNvPr id="18" name="Rektangel 17"/>
          <p:cNvSpPr/>
          <p:nvPr/>
        </p:nvSpPr>
        <p:spPr>
          <a:xfrm>
            <a:off x="-21279" y="1118681"/>
            <a:ext cx="12889148" cy="49709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p:cNvSpPr txBox="1"/>
          <p:nvPr/>
        </p:nvSpPr>
        <p:spPr>
          <a:xfrm>
            <a:off x="241705" y="1249279"/>
            <a:ext cx="5568950" cy="253916"/>
          </a:xfrm>
          <a:prstGeom prst="rect">
            <a:avLst/>
          </a:prstGeom>
          <a:noFill/>
        </p:spPr>
        <p:txBody>
          <a:bodyPr wrap="square" rtlCol="0">
            <a:spAutoFit/>
          </a:bodyPr>
          <a:lstStyle/>
          <a:p>
            <a:r>
              <a:rPr lang="en-GB" sz="1050">
                <a:solidFill>
                  <a:schemeClr val="accent6"/>
                </a:solidFill>
              </a:rPr>
              <a:t>TAC:(photon*) not pn:(CN)</a:t>
            </a:r>
          </a:p>
        </p:txBody>
      </p:sp>
      <p:sp>
        <p:nvSpPr>
          <p:cNvPr id="2" name="Titel 1"/>
          <p:cNvSpPr>
            <a:spLocks noGrp="1"/>
          </p:cNvSpPr>
          <p:nvPr>
            <p:ph type="title"/>
          </p:nvPr>
        </p:nvSpPr>
        <p:spPr>
          <a:xfrm>
            <a:off x="831850" y="1709738"/>
            <a:ext cx="6327707" cy="2852737"/>
          </a:xfrm>
        </p:spPr>
        <p:txBody>
          <a:bodyPr>
            <a:normAutofit/>
          </a:bodyPr>
          <a:lstStyle/>
          <a:p>
            <a:r>
              <a:rPr lang="en-GB" b="1" dirty="0">
                <a:solidFill>
                  <a:schemeClr val="tx2"/>
                </a:solidFill>
              </a:rPr>
              <a:t>Photonics</a:t>
            </a:r>
            <a:endParaRPr lang="en-GB" dirty="0">
              <a:solidFill>
                <a:schemeClr val="tx2"/>
              </a:solidFill>
            </a:endParaRPr>
          </a:p>
        </p:txBody>
      </p:sp>
      <p:sp>
        <p:nvSpPr>
          <p:cNvPr id="3" name="Pladsholder til tekst 2"/>
          <p:cNvSpPr>
            <a:spLocks noGrp="1"/>
          </p:cNvSpPr>
          <p:nvPr>
            <p:ph type="body" idx="1"/>
          </p:nvPr>
        </p:nvSpPr>
        <p:spPr/>
        <p:txBody>
          <a:bodyPr/>
          <a:lstStyle/>
          <a:p>
            <a:r>
              <a:rPr lang="en-GB" dirty="0">
                <a:solidFill>
                  <a:schemeClr val="tx2"/>
                </a:solidFill>
              </a:rPr>
              <a:t>Global patents: 43,214 patent families</a:t>
            </a:r>
          </a:p>
          <a:p>
            <a:r>
              <a:rPr lang="en-GB" dirty="0">
                <a:solidFill>
                  <a:schemeClr val="tx2"/>
                </a:solidFill>
              </a:rPr>
              <a:t>European patents: 8,076</a:t>
            </a:r>
          </a:p>
          <a:p>
            <a:r>
              <a:rPr lang="en-GB" dirty="0">
                <a:solidFill>
                  <a:schemeClr val="tx2"/>
                </a:solidFill>
              </a:rPr>
              <a:t>Danish patents: 198</a:t>
            </a:r>
          </a:p>
        </p:txBody>
      </p:sp>
      <p:sp>
        <p:nvSpPr>
          <p:cNvPr id="4" name="Tekstfelt 3"/>
          <p:cNvSpPr txBox="1"/>
          <p:nvPr/>
        </p:nvSpPr>
        <p:spPr>
          <a:xfrm>
            <a:off x="0" y="124339"/>
            <a:ext cx="5029200" cy="323165"/>
          </a:xfrm>
          <a:prstGeom prst="rect">
            <a:avLst/>
          </a:prstGeom>
          <a:noFill/>
        </p:spPr>
        <p:txBody>
          <a:bodyPr wrap="square" rtlCol="0">
            <a:noAutofit/>
          </a:bodyPr>
          <a:lstStyle/>
          <a:p>
            <a:r>
              <a:rPr lang="en-GB" dirty="0">
                <a:solidFill>
                  <a:schemeClr val="tx2"/>
                </a:solidFill>
              </a:rPr>
              <a:t>Optical storage, detection, and monitoring</a:t>
            </a:r>
          </a:p>
          <a:p>
            <a:endParaRPr lang="en-GB" dirty="0">
              <a:solidFill>
                <a:schemeClr val="tx2"/>
              </a:solidFill>
            </a:endParaRPr>
          </a:p>
          <a:p>
            <a:endParaRPr lang="en-GB" dirty="0">
              <a:solidFill>
                <a:schemeClr val="tx2"/>
              </a:solidFill>
            </a:endParaRPr>
          </a:p>
          <a:p>
            <a:endParaRPr lang="en-GB" dirty="0">
              <a:solidFill>
                <a:schemeClr val="tx2"/>
              </a:solidFill>
            </a:endParaRPr>
          </a:p>
        </p:txBody>
      </p:sp>
      <p:grpSp>
        <p:nvGrpSpPr>
          <p:cNvPr id="19" name="Gruppe 18"/>
          <p:cNvGrpSpPr/>
          <p:nvPr/>
        </p:nvGrpSpPr>
        <p:grpSpPr>
          <a:xfrm>
            <a:off x="11976666" y="0"/>
            <a:ext cx="215334" cy="2420088"/>
            <a:chOff x="11976666" y="0"/>
            <a:chExt cx="215334" cy="2420088"/>
          </a:xfrm>
        </p:grpSpPr>
        <p:sp>
          <p:nvSpPr>
            <p:cNvPr id="20" name="Rektangel 19"/>
            <p:cNvSpPr/>
            <p:nvPr/>
          </p:nvSpPr>
          <p:spPr>
            <a:xfrm>
              <a:off x="11976667" y="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28">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Billede 6"/>
          <p:cNvPicPr>
            <a:picLocks noChangeAspect="1"/>
          </p:cNvPicPr>
          <p:nvPr/>
        </p:nvPicPr>
        <p:blipFill>
          <a:blip r:embed="rId3"/>
          <a:stretch>
            <a:fillRect/>
          </a:stretch>
        </p:blipFill>
        <p:spPr>
          <a:xfrm>
            <a:off x="6824985" y="1326920"/>
            <a:ext cx="4860400" cy="4672012"/>
          </a:xfrm>
          <a:prstGeom prst="rect">
            <a:avLst/>
          </a:prstGeom>
        </p:spPr>
      </p:pic>
    </p:spTree>
    <p:extLst>
      <p:ext uri="{BB962C8B-B14F-4D97-AF65-F5344CB8AC3E}">
        <p14:creationId xmlns:p14="http://schemas.microsoft.com/office/powerpoint/2010/main" val="384316169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1" y="-122363"/>
            <a:ext cx="12192000" cy="6004540"/>
          </a:xfrm>
          <a:prstGeom prst="rect">
            <a:avLst/>
          </a:prstGeom>
        </p:spPr>
      </p:pic>
      <p:sp>
        <p:nvSpPr>
          <p:cNvPr id="8" name="Rektangel 7"/>
          <p:cNvSpPr/>
          <p:nvPr/>
        </p:nvSpPr>
        <p:spPr>
          <a:xfrm>
            <a:off x="0" y="6488668"/>
            <a:ext cx="3642664" cy="369332"/>
          </a:xfrm>
          <a:prstGeom prst="rect">
            <a:avLst/>
          </a:prstGeom>
        </p:spPr>
        <p:txBody>
          <a:bodyPr wrap="none">
            <a:spAutoFit/>
          </a:bodyPr>
          <a:lstStyle/>
          <a:p>
            <a:r>
              <a:rPr lang="en-GB" b="1" dirty="0">
                <a:solidFill>
                  <a:schemeClr val="tx2"/>
                </a:solidFill>
              </a:rPr>
              <a:t>Photonics 2017–2018, 5,488 patents</a:t>
            </a:r>
            <a:endParaRPr lang="en-GB" dirty="0"/>
          </a:p>
        </p:txBody>
      </p:sp>
      <p:grpSp>
        <p:nvGrpSpPr>
          <p:cNvPr id="18" name="Gruppe 17"/>
          <p:cNvGrpSpPr/>
          <p:nvPr/>
        </p:nvGrpSpPr>
        <p:grpSpPr>
          <a:xfrm>
            <a:off x="11976666" y="0"/>
            <a:ext cx="215334" cy="2420088"/>
            <a:chOff x="11976666" y="0"/>
            <a:chExt cx="215334" cy="2420088"/>
          </a:xfrm>
        </p:grpSpPr>
        <p:sp>
          <p:nvSpPr>
            <p:cNvPr id="19" name="Rektangel 18"/>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27157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Ellipse 27">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Billed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3343" y="6003925"/>
            <a:ext cx="1463040" cy="350520"/>
          </a:xfrm>
          <a:prstGeom prst="rect">
            <a:avLst/>
          </a:prstGeom>
        </p:spPr>
      </p:pic>
    </p:spTree>
    <p:extLst>
      <p:ext uri="{BB962C8B-B14F-4D97-AF65-F5344CB8AC3E}">
        <p14:creationId xmlns:p14="http://schemas.microsoft.com/office/powerpoint/2010/main" val="28234516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2148235" y="0"/>
            <a:ext cx="7895530" cy="6858000"/>
          </a:xfrm>
          <a:prstGeom prst="rect">
            <a:avLst/>
          </a:prstGeom>
        </p:spPr>
      </p:pic>
      <p:sp>
        <p:nvSpPr>
          <p:cNvPr id="2" name="Titel 1"/>
          <p:cNvSpPr>
            <a:spLocks noGrp="1"/>
          </p:cNvSpPr>
          <p:nvPr>
            <p:ph type="title"/>
          </p:nvPr>
        </p:nvSpPr>
        <p:spPr>
          <a:xfrm>
            <a:off x="335692" y="447504"/>
            <a:ext cx="7212972" cy="952929"/>
          </a:xfrm>
        </p:spPr>
        <p:txBody>
          <a:bodyPr>
            <a:normAutofit/>
          </a:bodyPr>
          <a:lstStyle/>
          <a:p>
            <a:r>
              <a:rPr lang="en-GB" sz="2800" b="1" dirty="0">
                <a:solidFill>
                  <a:schemeClr val="tx2"/>
                </a:solidFill>
              </a:rPr>
              <a:t>Publication trend 1990–2017</a:t>
            </a:r>
          </a:p>
        </p:txBody>
      </p:sp>
      <p:sp>
        <p:nvSpPr>
          <p:cNvPr id="11" name="Rektangel 10"/>
          <p:cNvSpPr/>
          <p:nvPr/>
        </p:nvSpPr>
        <p:spPr>
          <a:xfrm>
            <a:off x="0" y="6488668"/>
            <a:ext cx="1123384" cy="369332"/>
          </a:xfrm>
          <a:prstGeom prst="rect">
            <a:avLst/>
          </a:prstGeom>
        </p:spPr>
        <p:txBody>
          <a:bodyPr wrap="none">
            <a:spAutoFit/>
          </a:bodyPr>
          <a:lstStyle/>
          <a:p>
            <a:r>
              <a:rPr lang="en-GB" b="1">
                <a:solidFill>
                  <a:schemeClr val="tx2"/>
                </a:solidFill>
              </a:rPr>
              <a:t>Photonics</a:t>
            </a:r>
            <a:endParaRPr lang="en-GB"/>
          </a:p>
        </p:txBody>
      </p:sp>
      <p:grpSp>
        <p:nvGrpSpPr>
          <p:cNvPr id="22" name="Gruppe 21"/>
          <p:cNvGrpSpPr/>
          <p:nvPr/>
        </p:nvGrpSpPr>
        <p:grpSpPr>
          <a:xfrm>
            <a:off x="11976666" y="0"/>
            <a:ext cx="215334" cy="2420088"/>
            <a:chOff x="11976666" y="0"/>
            <a:chExt cx="215334" cy="2420088"/>
          </a:xfrm>
        </p:grpSpPr>
        <p:sp>
          <p:nvSpPr>
            <p:cNvPr id="23" name="Rektangel 22"/>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543144"/>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ktangel 26"/>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ktangel 27"/>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ktangel 28"/>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ktangel 30"/>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31">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Billed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0285766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1092881" y="0"/>
            <a:ext cx="10838878" cy="6858000"/>
          </a:xfrm>
          <a:prstGeom prst="rect">
            <a:avLst/>
          </a:prstGeom>
        </p:spPr>
      </p:pic>
      <p:sp>
        <p:nvSpPr>
          <p:cNvPr id="2" name="Titel 1"/>
          <p:cNvSpPr>
            <a:spLocks noGrp="1"/>
          </p:cNvSpPr>
          <p:nvPr>
            <p:ph type="title"/>
          </p:nvPr>
        </p:nvSpPr>
        <p:spPr>
          <a:xfrm>
            <a:off x="838200" y="365125"/>
            <a:ext cx="7829081" cy="1325563"/>
          </a:xfrm>
        </p:spPr>
        <p:txBody>
          <a:bodyPr>
            <a:normAutofit/>
          </a:bodyPr>
          <a:lstStyle/>
          <a:p>
            <a:r>
              <a:rPr lang="en-GB"/>
              <a:t>Publication trend of main countries - 10 years</a:t>
            </a:r>
          </a:p>
        </p:txBody>
      </p:sp>
      <p:sp>
        <p:nvSpPr>
          <p:cNvPr id="4" name="Rektangel 3"/>
          <p:cNvSpPr/>
          <p:nvPr/>
        </p:nvSpPr>
        <p:spPr>
          <a:xfrm>
            <a:off x="0" y="6488668"/>
            <a:ext cx="1123384" cy="369332"/>
          </a:xfrm>
          <a:prstGeom prst="rect">
            <a:avLst/>
          </a:prstGeom>
        </p:spPr>
        <p:txBody>
          <a:bodyPr wrap="none">
            <a:spAutoFit/>
          </a:bodyPr>
          <a:lstStyle/>
          <a:p>
            <a:r>
              <a:rPr lang="en-GB" b="1">
                <a:solidFill>
                  <a:schemeClr val="tx2"/>
                </a:solidFill>
              </a:rPr>
              <a:t>Photonics</a:t>
            </a:r>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3"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Billed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75190923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6488668"/>
            <a:ext cx="1123384" cy="369332"/>
          </a:xfrm>
          <a:prstGeom prst="rect">
            <a:avLst/>
          </a:prstGeom>
        </p:spPr>
        <p:txBody>
          <a:bodyPr wrap="none">
            <a:spAutoFit/>
          </a:bodyPr>
          <a:lstStyle/>
          <a:p>
            <a:r>
              <a:rPr lang="en-GB" b="1">
                <a:solidFill>
                  <a:schemeClr val="tx2"/>
                </a:solidFill>
              </a:rPr>
              <a:t>Photonics</a:t>
            </a:r>
            <a:endParaRPr lang="en-GB"/>
          </a:p>
        </p:txBody>
      </p:sp>
      <p:grpSp>
        <p:nvGrpSpPr>
          <p:cNvPr id="16" name="Gruppe 15"/>
          <p:cNvGrpSpPr/>
          <p:nvPr/>
        </p:nvGrpSpPr>
        <p:grpSpPr>
          <a:xfrm>
            <a:off x="11976666" y="0"/>
            <a:ext cx="215334" cy="2420088"/>
            <a:chOff x="11976666" y="0"/>
            <a:chExt cx="215334" cy="2420088"/>
          </a:xfrm>
        </p:grpSpPr>
        <p:sp>
          <p:nvSpPr>
            <p:cNvPr id="17" name="Rektangel 16"/>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086288"/>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Ellipse 25">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Object 6"/>
          <p:cNvPicPr>
            <a:picLocks noChangeAspect="1"/>
          </p:cNvPicPr>
          <p:nvPr/>
        </p:nvPicPr>
        <p:blipFill>
          <a:blip r:embed="rId3" cstate="print"/>
          <a:stretch>
            <a:fillRect/>
          </a:stretch>
        </p:blipFill>
        <p:spPr>
          <a:xfrm>
            <a:off x="-544714" y="81264"/>
            <a:ext cx="14501864" cy="4227948"/>
          </a:xfrm>
          <a:prstGeom prst="rect">
            <a:avLst/>
          </a:prstGeom>
        </p:spPr>
      </p:pic>
      <p:pic>
        <p:nvPicPr>
          <p:cNvPr id="29" name="Object 8"/>
          <p:cNvPicPr>
            <a:picLocks noChangeAspect="1"/>
          </p:cNvPicPr>
          <p:nvPr/>
        </p:nvPicPr>
        <p:blipFill>
          <a:blip r:embed="rId4" cstate="print"/>
          <a:stretch>
            <a:fillRect/>
          </a:stretch>
        </p:blipFill>
        <p:spPr>
          <a:xfrm>
            <a:off x="-2850025" y="2986851"/>
            <a:ext cx="12337215" cy="3147249"/>
          </a:xfrm>
          <a:prstGeom prst="rect">
            <a:avLst/>
          </a:prstGeom>
        </p:spPr>
      </p:pic>
      <p:pic>
        <p:nvPicPr>
          <p:cNvPr id="31" name="Billed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8209729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506200" cy="973064"/>
          </a:xfrm>
        </p:spPr>
        <p:txBody>
          <a:bodyPr>
            <a:normAutofit/>
          </a:bodyPr>
          <a:lstStyle/>
          <a:p>
            <a:r>
              <a:rPr lang="en-GB" b="1">
                <a:solidFill>
                  <a:schemeClr val="tx2"/>
                </a:solidFill>
              </a:rPr>
              <a:t>Global leaders</a:t>
            </a:r>
            <a:endParaRPr lang="en-GB">
              <a:solidFill>
                <a:schemeClr val="tx2"/>
              </a:solidFill>
            </a:endParaRPr>
          </a:p>
        </p:txBody>
      </p:sp>
      <p:sp>
        <p:nvSpPr>
          <p:cNvPr id="3" name="Object 5"/>
          <p:cNvSpPr txBox="1"/>
          <p:nvPr/>
        </p:nvSpPr>
        <p:spPr>
          <a:xfrm>
            <a:off x="838200" y="11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chemeClr val="tx2"/>
                </a:solidFill>
                <a:latin typeface="Arial" pitchFamily="34" charset="0"/>
                <a:cs typeface="Arial" pitchFamily="34" charset="0"/>
              </a:rPr>
              <a:t>The graph shows the number of patents the top organisations in the technology field hold within the top 10 jurisdictions in the world</a:t>
            </a:r>
            <a:endParaRPr lang="en-GB" sz="1400">
              <a:solidFill>
                <a:schemeClr val="tx2"/>
              </a:solidFill>
            </a:endParaRPr>
          </a:p>
        </p:txBody>
      </p:sp>
      <p:sp>
        <p:nvSpPr>
          <p:cNvPr id="4" name="Object 6"/>
          <p:cNvSpPr txBox="1"/>
          <p:nvPr/>
        </p:nvSpPr>
        <p:spPr>
          <a:xfrm>
            <a:off x="838200" y="1616966"/>
            <a:ext cx="8961120" cy="400000"/>
          </a:xfrm>
          <a:prstGeom prst="rect">
            <a:avLst/>
          </a:prstGeom>
          <a:noFill/>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tx2"/>
                </a:solidFill>
                <a:latin typeface="Arial" pitchFamily="34" charset="0"/>
                <a:cs typeface="Arial" pitchFamily="34" charset="0"/>
              </a:rPr>
              <a:t>Helpful for determining which geographical markets the top organisations in the technology field are focusing on and looking to commercialise their products in. This indicates the most successful global markets the technology has penetrated.</a:t>
            </a:r>
            <a:endParaRPr lang="en-GB" sz="1400" dirty="0">
              <a:solidFill>
                <a:schemeClr val="tx2"/>
              </a:solidFill>
            </a:endParaRPr>
          </a:p>
        </p:txBody>
      </p:sp>
      <p:sp>
        <p:nvSpPr>
          <p:cNvPr id="6" name="Rektangel 5"/>
          <p:cNvSpPr/>
          <p:nvPr/>
        </p:nvSpPr>
        <p:spPr>
          <a:xfrm>
            <a:off x="0" y="6488668"/>
            <a:ext cx="1123384" cy="369332"/>
          </a:xfrm>
          <a:prstGeom prst="rect">
            <a:avLst/>
          </a:prstGeom>
        </p:spPr>
        <p:txBody>
          <a:bodyPr wrap="none">
            <a:spAutoFit/>
          </a:bodyPr>
          <a:lstStyle/>
          <a:p>
            <a:r>
              <a:rPr lang="en-GB" b="1">
                <a:solidFill>
                  <a:schemeClr val="tx2"/>
                </a:solidFill>
              </a:rPr>
              <a:t>Photonics</a:t>
            </a:r>
            <a:endParaRPr lang="en-GB"/>
          </a:p>
        </p:txBody>
      </p:sp>
      <p:grpSp>
        <p:nvGrpSpPr>
          <p:cNvPr id="17" name="Gruppe 16"/>
          <p:cNvGrpSpPr/>
          <p:nvPr/>
        </p:nvGrpSpPr>
        <p:grpSpPr>
          <a:xfrm>
            <a:off x="11976666" y="0"/>
            <a:ext cx="215334" cy="2420088"/>
            <a:chOff x="11976666" y="0"/>
            <a:chExt cx="215334" cy="2420088"/>
          </a:xfrm>
        </p:grpSpPr>
        <p:sp>
          <p:nvSpPr>
            <p:cNvPr id="18" name="Rektangel 17"/>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357860"/>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7" y="162943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ktangel 25"/>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Ellipse 26">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Object 8"/>
          <p:cNvPicPr>
            <a:picLocks noChangeAspect="1"/>
          </p:cNvPicPr>
          <p:nvPr/>
        </p:nvPicPr>
        <p:blipFill>
          <a:blip r:embed="rId3" cstate="print"/>
          <a:stretch>
            <a:fillRect/>
          </a:stretch>
        </p:blipFill>
        <p:spPr>
          <a:xfrm>
            <a:off x="943760" y="2268806"/>
            <a:ext cx="10200490" cy="4516822"/>
          </a:xfrm>
          <a:prstGeom prst="rect">
            <a:avLst/>
          </a:prstGeom>
        </p:spPr>
      </p:pic>
      <p:pic>
        <p:nvPicPr>
          <p:cNvPr id="30" name="Billed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22187724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Top 10 global players</a:t>
            </a:r>
          </a:p>
        </p:txBody>
      </p:sp>
      <p:sp>
        <p:nvSpPr>
          <p:cNvPr id="4" name="Rektangel 3"/>
          <p:cNvSpPr/>
          <p:nvPr/>
        </p:nvSpPr>
        <p:spPr>
          <a:xfrm>
            <a:off x="0" y="6488668"/>
            <a:ext cx="1123384" cy="369332"/>
          </a:xfrm>
          <a:prstGeom prst="rect">
            <a:avLst/>
          </a:prstGeom>
        </p:spPr>
        <p:txBody>
          <a:bodyPr wrap="none">
            <a:spAutoFit/>
          </a:bodyPr>
          <a:lstStyle/>
          <a:p>
            <a:r>
              <a:rPr lang="en-GB" b="1">
                <a:solidFill>
                  <a:schemeClr val="tx2"/>
                </a:solidFill>
              </a:rPr>
              <a:t>Photonics</a:t>
            </a:r>
            <a:endParaRPr lang="en-GB"/>
          </a:p>
        </p:txBody>
      </p:sp>
      <p:grpSp>
        <p:nvGrpSpPr>
          <p:cNvPr id="15" name="Gruppe 14"/>
          <p:cNvGrpSpPr/>
          <p:nvPr/>
        </p:nvGrpSpPr>
        <p:grpSpPr>
          <a:xfrm>
            <a:off x="11976666" y="0"/>
            <a:ext cx="215334" cy="2420088"/>
            <a:chOff x="11976666" y="0"/>
            <a:chExt cx="215334" cy="2420088"/>
          </a:xfrm>
        </p:grpSpPr>
        <p:sp>
          <p:nvSpPr>
            <p:cNvPr id="16" name="Rektangel 15"/>
            <p:cNvSpPr/>
            <p:nvPr/>
          </p:nvSpPr>
          <p:spPr>
            <a:xfrm>
              <a:off x="11976667" y="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p:cNvSpPr/>
            <p:nvPr/>
          </p:nvSpPr>
          <p:spPr>
            <a:xfrm>
              <a:off x="11976667" y="271572"/>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p:cNvSpPr/>
            <p:nvPr/>
          </p:nvSpPr>
          <p:spPr>
            <a:xfrm>
              <a:off x="11976667" y="543144"/>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p:cNvSpPr/>
            <p:nvPr/>
          </p:nvSpPr>
          <p:spPr>
            <a:xfrm>
              <a:off x="11976667" y="81471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p:cNvSpPr/>
            <p:nvPr/>
          </p:nvSpPr>
          <p:spPr>
            <a:xfrm>
              <a:off x="11976667" y="1086288"/>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p:cNvSpPr/>
            <p:nvPr/>
          </p:nvSpPr>
          <p:spPr>
            <a:xfrm>
              <a:off x="11976667" y="1357860"/>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p:cNvSpPr/>
            <p:nvPr/>
          </p:nvSpPr>
          <p:spPr>
            <a:xfrm>
              <a:off x="11976667" y="1629432"/>
              <a:ext cx="215333" cy="24063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p:cNvSpPr/>
            <p:nvPr/>
          </p:nvSpPr>
          <p:spPr>
            <a:xfrm>
              <a:off x="11976667" y="1901001"/>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p:cNvSpPr/>
            <p:nvPr/>
          </p:nvSpPr>
          <p:spPr>
            <a:xfrm>
              <a:off x="11976666" y="2179456"/>
              <a:ext cx="215333" cy="240632"/>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Ellipse 24">
            <a:hlinkClick r:id="rId2" action="ppaction://hlinksldjump"/>
          </p:cNvPr>
          <p:cNvSpPr/>
          <p:nvPr/>
        </p:nvSpPr>
        <p:spPr>
          <a:xfrm>
            <a:off x="11810846" y="6488668"/>
            <a:ext cx="331639" cy="31282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el 2"/>
          <p:cNvGraphicFramePr>
            <a:graphicFrameLocks noGrp="1"/>
          </p:cNvGraphicFramePr>
          <p:nvPr>
            <p:extLst>
              <p:ext uri="{D42A27DB-BD31-4B8C-83A1-F6EECF244321}">
                <p14:modId xmlns:p14="http://schemas.microsoft.com/office/powerpoint/2010/main" val="2648425336"/>
              </p:ext>
            </p:extLst>
          </p:nvPr>
        </p:nvGraphicFramePr>
        <p:xfrm>
          <a:off x="300789" y="1491915"/>
          <a:ext cx="11675879" cy="4817375"/>
        </p:xfrm>
        <a:graphic>
          <a:graphicData uri="http://schemas.openxmlformats.org/drawingml/2006/table">
            <a:tbl>
              <a:tblPr firstRow="1" bandCol="1">
                <a:tableStyleId>{8EC20E35-A176-4012-BC5E-935CFFF8708E}</a:tableStyleId>
              </a:tblPr>
              <a:tblGrid>
                <a:gridCol w="1226839">
                  <a:extLst>
                    <a:ext uri="{9D8B030D-6E8A-4147-A177-3AD203B41FA5}">
                      <a16:colId xmlns:a16="http://schemas.microsoft.com/office/drawing/2014/main" val="20000"/>
                    </a:ext>
                  </a:extLst>
                </a:gridCol>
                <a:gridCol w="1044904">
                  <a:extLst>
                    <a:ext uri="{9D8B030D-6E8A-4147-A177-3AD203B41FA5}">
                      <a16:colId xmlns:a16="http://schemas.microsoft.com/office/drawing/2014/main" val="20001"/>
                    </a:ext>
                  </a:extLst>
                </a:gridCol>
                <a:gridCol w="1044904">
                  <a:extLst>
                    <a:ext uri="{9D8B030D-6E8A-4147-A177-3AD203B41FA5}">
                      <a16:colId xmlns:a16="http://schemas.microsoft.com/office/drawing/2014/main" val="20002"/>
                    </a:ext>
                  </a:extLst>
                </a:gridCol>
                <a:gridCol w="1044904">
                  <a:extLst>
                    <a:ext uri="{9D8B030D-6E8A-4147-A177-3AD203B41FA5}">
                      <a16:colId xmlns:a16="http://schemas.microsoft.com/office/drawing/2014/main" val="20003"/>
                    </a:ext>
                  </a:extLst>
                </a:gridCol>
                <a:gridCol w="1044904">
                  <a:extLst>
                    <a:ext uri="{9D8B030D-6E8A-4147-A177-3AD203B41FA5}">
                      <a16:colId xmlns:a16="http://schemas.microsoft.com/office/drawing/2014/main" val="20004"/>
                    </a:ext>
                  </a:extLst>
                </a:gridCol>
                <a:gridCol w="1044904">
                  <a:extLst>
                    <a:ext uri="{9D8B030D-6E8A-4147-A177-3AD203B41FA5}">
                      <a16:colId xmlns:a16="http://schemas.microsoft.com/office/drawing/2014/main" val="20005"/>
                    </a:ext>
                  </a:extLst>
                </a:gridCol>
                <a:gridCol w="1044904">
                  <a:extLst>
                    <a:ext uri="{9D8B030D-6E8A-4147-A177-3AD203B41FA5}">
                      <a16:colId xmlns:a16="http://schemas.microsoft.com/office/drawing/2014/main" val="20006"/>
                    </a:ext>
                  </a:extLst>
                </a:gridCol>
                <a:gridCol w="1044904">
                  <a:extLst>
                    <a:ext uri="{9D8B030D-6E8A-4147-A177-3AD203B41FA5}">
                      <a16:colId xmlns:a16="http://schemas.microsoft.com/office/drawing/2014/main" val="20007"/>
                    </a:ext>
                  </a:extLst>
                </a:gridCol>
                <a:gridCol w="1044904">
                  <a:extLst>
                    <a:ext uri="{9D8B030D-6E8A-4147-A177-3AD203B41FA5}">
                      <a16:colId xmlns:a16="http://schemas.microsoft.com/office/drawing/2014/main" val="20008"/>
                    </a:ext>
                  </a:extLst>
                </a:gridCol>
                <a:gridCol w="1044904">
                  <a:extLst>
                    <a:ext uri="{9D8B030D-6E8A-4147-A177-3AD203B41FA5}">
                      <a16:colId xmlns:a16="http://schemas.microsoft.com/office/drawing/2014/main" val="20009"/>
                    </a:ext>
                  </a:extLst>
                </a:gridCol>
                <a:gridCol w="1044904">
                  <a:extLst>
                    <a:ext uri="{9D8B030D-6E8A-4147-A177-3AD203B41FA5}">
                      <a16:colId xmlns:a16="http://schemas.microsoft.com/office/drawing/2014/main" val="20010"/>
                    </a:ext>
                  </a:extLst>
                </a:gridCol>
              </a:tblGrid>
              <a:tr h="1031135">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Indicators Profile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PHILIPS</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GENERAL ELECTRIC</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SAMSUNG ELECTRONICS</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COMMISSARIAT A LENERGIE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UNIVERSITY OF CALIFORNIA</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NIPPON TELEGRAPH AND TELEPHONE</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MASSACHUSETTS INSTITUTE OF TECHNOLOGY</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IBM</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TOSHIBA</a:t>
                      </a:r>
                    </a:p>
                  </a:txBody>
                  <a:tcPr marL="9525" marR="9525" marT="9525" marB="0" anchor="ctr"/>
                </a:tc>
                <a:tc>
                  <a:txBody>
                    <a:bodyPr/>
                    <a:lstStyle/>
                    <a:p>
                      <a:pPr algn="l" fontAlgn="ctr"/>
                      <a:r>
                        <a:rPr lang="en-GB" sz="1050" b="0" i="0" u="none" strike="noStrike" noProof="0">
                          <a:solidFill>
                            <a:schemeClr val="bg1"/>
                          </a:solidFill>
                          <a:effectLst/>
                          <a:latin typeface="Calibri" panose="020F0502020204030204" pitchFamily="34" charset="0"/>
                          <a:ea typeface="SimSun" panose="02010600030101010101" pitchFamily="2" charset="-122"/>
                          <a:cs typeface="Calibri" panose="020F0502020204030204" pitchFamily="34" charset="0"/>
                        </a:rPr>
                        <a:t>CANON</a:t>
                      </a:r>
                    </a:p>
                  </a:txBody>
                  <a:tcPr marL="9525" marR="9525" marT="9525" marB="0" anchor="ctr"/>
                </a:tc>
                <a:extLst>
                  <a:ext uri="{0D108BD9-81ED-4DB2-BD59-A6C34878D82A}">
                    <a16:rowId xmlns:a16="http://schemas.microsoft.com/office/drawing/2014/main" val="10000"/>
                  </a:ext>
                </a:extLst>
              </a:tr>
              <a:tr h="5200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Annual Sales</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$ 120,468,000,000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$ 174,121,896,954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$ 105,027,581,276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$ 79,139,000,000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$ 44,909,559,177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$ 31,362,430,915</a:t>
                      </a:r>
                    </a:p>
                  </a:txBody>
                  <a:tcPr marL="9525" marR="9525" marT="9525" marB="0" anchor="ctr"/>
                </a:tc>
                <a:extLst>
                  <a:ext uri="{0D108BD9-81ED-4DB2-BD59-A6C34878D82A}">
                    <a16:rowId xmlns:a16="http://schemas.microsoft.com/office/drawing/2014/main" val="10001"/>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Portfolio Size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793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597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461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434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401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332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341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357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342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276</a:t>
                      </a:r>
                    </a:p>
                  </a:txBody>
                  <a:tcPr marL="9525" marR="9525" marT="9525" marB="0" anchor="ctr"/>
                </a:tc>
                <a:extLst>
                  <a:ext uri="{0D108BD9-81ED-4DB2-BD59-A6C34878D82A}">
                    <a16:rowId xmlns:a16="http://schemas.microsoft.com/office/drawing/2014/main" val="10002"/>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Employee Number</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295,000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93,200</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274,844</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414,400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153,492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197,673</a:t>
                      </a:r>
                    </a:p>
                  </a:txBody>
                  <a:tcPr marL="9525" marR="9525" marT="9525" marB="0" anchor="ctr"/>
                </a:tc>
                <a:extLst>
                  <a:ext uri="{0D108BD9-81ED-4DB2-BD59-A6C34878D82A}">
                    <a16:rowId xmlns:a16="http://schemas.microsoft.com/office/drawing/2014/main" val="10003"/>
                  </a:ext>
                </a:extLst>
              </a:tr>
              <a:tr h="5200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$ 4,249,000,000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$ 6,371,471,961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$ 5,226,000,000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$ 3,240,286,729</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4"/>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R&amp;D Expense %</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3.53%</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3.66%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6.60%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7.22%</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a:t>
                      </a:r>
                    </a:p>
                  </a:txBody>
                  <a:tcPr marL="9525" marR="9525" marT="9525" marB="0" anchor="ctr"/>
                </a:tc>
                <a:extLst>
                  <a:ext uri="{0D108BD9-81ED-4DB2-BD59-A6C34878D82A}">
                    <a16:rowId xmlns:a16="http://schemas.microsoft.com/office/drawing/2014/main" val="10005"/>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Technology Diversity</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a:t>
                      </a:r>
                    </a:p>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diverse</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specialised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Specialised</a:t>
                      </a:r>
                    </a:p>
                  </a:txBody>
                  <a:tcPr marL="9525" marR="9525" marT="9525" marB="0" anchor="ctr"/>
                </a:tc>
                <a:extLst>
                  <a:ext uri="{0D108BD9-81ED-4DB2-BD59-A6C34878D82A}">
                    <a16:rowId xmlns:a16="http://schemas.microsoft.com/office/drawing/2014/main" val="10006"/>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Started Filling</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1887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1964</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1940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1926</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1955</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1931</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1900</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1937</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1902</a:t>
                      </a:r>
                    </a:p>
                  </a:txBody>
                  <a:tcPr marL="9525" marR="9525" marT="9525" marB="0" anchor="ctr"/>
                </a:tc>
                <a:extLst>
                  <a:ext uri="{0D108BD9-81ED-4DB2-BD59-A6C34878D82A}">
                    <a16:rowId xmlns:a16="http://schemas.microsoft.com/office/drawing/2014/main" val="10007"/>
                  </a:ext>
                </a:extLst>
              </a:tr>
              <a:tr h="457705">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Geographic Diversity</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tc>
                  <a:txBody>
                    <a:bodyPr/>
                    <a:lstStyle/>
                    <a:p>
                      <a:pPr algn="l" fontAlgn="ctr"/>
                      <a:r>
                        <a:rPr lang="en-GB" sz="1050" b="0" i="0" u="none" strike="noStrike" noProof="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Extremely concentrated</a:t>
                      </a:r>
                    </a:p>
                  </a:txBody>
                  <a:tcPr marL="9525" marR="9525" marT="9525" marB="0" anchor="ctr"/>
                </a:tc>
                <a:extLst>
                  <a:ext uri="{0D108BD9-81ED-4DB2-BD59-A6C34878D82A}">
                    <a16:rowId xmlns:a16="http://schemas.microsoft.com/office/drawing/2014/main" val="10008"/>
                  </a:ext>
                </a:extLst>
              </a:tr>
            </a:tbl>
          </a:graphicData>
        </a:graphic>
      </p:graphicFrame>
      <p:pic>
        <p:nvPicPr>
          <p:cNvPr id="26" name="Billed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0068" y="460375"/>
            <a:ext cx="1463040" cy="350520"/>
          </a:xfrm>
          <a:prstGeom prst="rect">
            <a:avLst/>
          </a:prstGeom>
        </p:spPr>
      </p:pic>
    </p:spTree>
    <p:extLst>
      <p:ext uri="{BB962C8B-B14F-4D97-AF65-F5344CB8AC3E}">
        <p14:creationId xmlns:p14="http://schemas.microsoft.com/office/powerpoint/2010/main" val="3761939804"/>
      </p:ext>
    </p:extLst>
  </p:cSld>
  <p:clrMapOvr>
    <a:masterClrMapping/>
  </p:clrMapOvr>
</p:sld>
</file>

<file path=ppt/theme/theme1.xml><?xml version="1.0" encoding="utf-8"?>
<a:theme xmlns:a="http://schemas.openxmlformats.org/drawingml/2006/main" name="Office-tema">
  <a:themeElements>
    <a:clrScheme name="Teknologisk Institut NY">
      <a:dk1>
        <a:sysClr val="windowText" lastClr="000000"/>
      </a:dk1>
      <a:lt1>
        <a:sysClr val="window" lastClr="FFFFFF"/>
      </a:lt1>
      <a:dk2>
        <a:srgbClr val="000251"/>
      </a:dk2>
      <a:lt2>
        <a:srgbClr val="BBC6C0"/>
      </a:lt2>
      <a:accent1>
        <a:srgbClr val="4AC7E9"/>
      </a:accent1>
      <a:accent2>
        <a:srgbClr val="F26518"/>
      </a:accent2>
      <a:accent3>
        <a:srgbClr val="D0BFB4"/>
      </a:accent3>
      <a:accent4>
        <a:srgbClr val="FFF203"/>
      </a:accent4>
      <a:accent5>
        <a:srgbClr val="0050C8"/>
      </a:accent5>
      <a:accent6>
        <a:srgbClr val="6DC8BB"/>
      </a:accent6>
      <a:hlink>
        <a:srgbClr val="C61D23"/>
      </a:hlink>
      <a:folHlink>
        <a:srgbClr val="16535F"/>
      </a:folHlink>
    </a:clrScheme>
    <a:fontScheme name="Teknologisk Instituit">
      <a:majorFont>
        <a:latin typeface="Klint Pro Black"/>
        <a:ea typeface=""/>
        <a:cs typeface=""/>
      </a:majorFont>
      <a:minorFont>
        <a:latin typeface="Klint Pro"/>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3807</TotalTime>
  <Words>7323</Words>
  <Application>Microsoft Office PowerPoint</Application>
  <PresentationFormat>Widescreen</PresentationFormat>
  <Paragraphs>2488</Paragraphs>
  <Slides>102</Slides>
  <Notes>0</Notes>
  <HiddenSlides>0</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102</vt:i4>
      </vt:variant>
    </vt:vector>
  </HeadingPairs>
  <TitlesOfParts>
    <vt:vector size="109" baseType="lpstr">
      <vt:lpstr>SimSun</vt:lpstr>
      <vt:lpstr>Arial</vt:lpstr>
      <vt:lpstr>Calibri</vt:lpstr>
      <vt:lpstr>Klint Pro</vt:lpstr>
      <vt:lpstr>Klint Pro Black</vt:lpstr>
      <vt:lpstr>Wingdings</vt:lpstr>
      <vt:lpstr>Office-tema</vt:lpstr>
      <vt:lpstr>Tech-mining of Advanced Technologies</vt:lpstr>
      <vt:lpstr>Advanced technologies</vt:lpstr>
      <vt:lpstr>Artificial Intelligence, Machine Learning Neural Networks</vt:lpstr>
      <vt:lpstr>PowerPoint-præsentation</vt:lpstr>
      <vt:lpstr>Publication trend 1990–2017</vt:lpstr>
      <vt:lpstr>Publication trend of main countries - 10 years</vt:lpstr>
      <vt:lpstr>PowerPoint-præsentation</vt:lpstr>
      <vt:lpstr>Global leaders</vt:lpstr>
      <vt:lpstr>Top 10 global players</vt:lpstr>
      <vt:lpstr>European leaders: Activity </vt:lpstr>
      <vt:lpstr>Top 10 European players</vt:lpstr>
      <vt:lpstr>Automation and Robotics</vt:lpstr>
      <vt:lpstr>PowerPoint-præsentation</vt:lpstr>
      <vt:lpstr>Publication trend 1990–2017</vt:lpstr>
      <vt:lpstr>Publication trend of main countries - 10 years</vt:lpstr>
      <vt:lpstr>PowerPoint-præsentation</vt:lpstr>
      <vt:lpstr>Global leaders</vt:lpstr>
      <vt:lpstr>Top 10 global players</vt:lpstr>
      <vt:lpstr>European leaders: Activity </vt:lpstr>
      <vt:lpstr>Top 10 European players</vt:lpstr>
      <vt:lpstr>Additive manufacturing/ 3D printing</vt:lpstr>
      <vt:lpstr>PowerPoint-præsentation</vt:lpstr>
      <vt:lpstr>Publication trend 1990–2017</vt:lpstr>
      <vt:lpstr>Publication trend of main countries - 10 years</vt:lpstr>
      <vt:lpstr>PowerPoint-præsentation</vt:lpstr>
      <vt:lpstr>Global leaders</vt:lpstr>
      <vt:lpstr>Top 10 global players</vt:lpstr>
      <vt:lpstr>European leaders: Activity </vt:lpstr>
      <vt:lpstr>Top 5 European players</vt:lpstr>
      <vt:lpstr>Satellites</vt:lpstr>
      <vt:lpstr>PowerPoint-præsentation</vt:lpstr>
      <vt:lpstr>Publication trend 1990–2017</vt:lpstr>
      <vt:lpstr>Publication trend of main countries - 10 years</vt:lpstr>
      <vt:lpstr>PowerPoint-præsentation</vt:lpstr>
      <vt:lpstr>Global leaders</vt:lpstr>
      <vt:lpstr>Top 10 global players</vt:lpstr>
      <vt:lpstr>European leaders: Activity </vt:lpstr>
      <vt:lpstr>Top 10 European players</vt:lpstr>
      <vt:lpstr>Drones / UAV</vt:lpstr>
      <vt:lpstr>PowerPoint-præsentation</vt:lpstr>
      <vt:lpstr>Publication trend 1990–2017</vt:lpstr>
      <vt:lpstr>Publication trend of main countries - 10 years</vt:lpstr>
      <vt:lpstr>PowerPoint-præsentation</vt:lpstr>
      <vt:lpstr>Global leaders</vt:lpstr>
      <vt:lpstr>Top 10 global players</vt:lpstr>
      <vt:lpstr>European leaders: Activity </vt:lpstr>
      <vt:lpstr>Top 10 European players</vt:lpstr>
      <vt:lpstr>Wireless communication</vt:lpstr>
      <vt:lpstr>PowerPoint-præsentation</vt:lpstr>
      <vt:lpstr>Publication trend 1990–2017</vt:lpstr>
      <vt:lpstr>Publication trend of main countries - 10 years</vt:lpstr>
      <vt:lpstr>PowerPoint-præsentation</vt:lpstr>
      <vt:lpstr>Global leaders</vt:lpstr>
      <vt:lpstr>Top 10 global players</vt:lpstr>
      <vt:lpstr>European leaders: Activity </vt:lpstr>
      <vt:lpstr>Top 10 European players</vt:lpstr>
      <vt:lpstr>Virtual reality and augmented reality</vt:lpstr>
      <vt:lpstr>PowerPoint-præsentation</vt:lpstr>
      <vt:lpstr>Publication trend 1990–2017</vt:lpstr>
      <vt:lpstr>Publication trend of main countries - 10 years</vt:lpstr>
      <vt:lpstr>PowerPoint-præsentation</vt:lpstr>
      <vt:lpstr>Global leaders</vt:lpstr>
      <vt:lpstr>Top 10 global players</vt:lpstr>
      <vt:lpstr>European leaders: Activity </vt:lpstr>
      <vt:lpstr>Top 10 European players</vt:lpstr>
      <vt:lpstr>Cyber security</vt:lpstr>
      <vt:lpstr>PowerPoint-præsentation</vt:lpstr>
      <vt:lpstr>Publication trend 1990–2017</vt:lpstr>
      <vt:lpstr>Publication trend of main countries - 10 years</vt:lpstr>
      <vt:lpstr>PowerPoint-præsentation</vt:lpstr>
      <vt:lpstr>Global leaders</vt:lpstr>
      <vt:lpstr>Top 10 global players</vt:lpstr>
      <vt:lpstr>European leaders: Activity </vt:lpstr>
      <vt:lpstr>Top 10 European players</vt:lpstr>
      <vt:lpstr>Nano-tech</vt:lpstr>
      <vt:lpstr>PowerPoint-præsentation</vt:lpstr>
      <vt:lpstr>Publication trend 1990–2017</vt:lpstr>
      <vt:lpstr>Publication trend of main countries - 10 years</vt:lpstr>
      <vt:lpstr>PowerPoint-præsentation</vt:lpstr>
      <vt:lpstr>Global leaders</vt:lpstr>
      <vt:lpstr>Top 10 global players</vt:lpstr>
      <vt:lpstr>European leaders: Activity </vt:lpstr>
      <vt:lpstr>Top 10 European players</vt:lpstr>
      <vt:lpstr>Sensors</vt:lpstr>
      <vt:lpstr>Sensors</vt:lpstr>
      <vt:lpstr>Publication trend 1990–2017</vt:lpstr>
      <vt:lpstr>Publication trend of main countries - 10 years</vt:lpstr>
      <vt:lpstr>PowerPoint-præsentation</vt:lpstr>
      <vt:lpstr>Global leaders</vt:lpstr>
      <vt:lpstr>Top 10 global players</vt:lpstr>
      <vt:lpstr>European leaders: Activity </vt:lpstr>
      <vt:lpstr>Top 10 European players</vt:lpstr>
      <vt:lpstr>Photonics</vt:lpstr>
      <vt:lpstr>PowerPoint-præsentation</vt:lpstr>
      <vt:lpstr>Publication trend 1990–2017</vt:lpstr>
      <vt:lpstr>Publication trend of main countries - 10 years</vt:lpstr>
      <vt:lpstr>PowerPoint-præsentation</vt:lpstr>
      <vt:lpstr>Global leaders</vt:lpstr>
      <vt:lpstr>Top 10 global players</vt:lpstr>
      <vt:lpstr>European leaders: Activity </vt:lpstr>
      <vt:lpstr>Top 10 European players</vt:lpstr>
      <vt:lpstr>Contact information</vt:lpstr>
    </vt:vector>
  </TitlesOfParts>
  <Company>Teknologisk Institut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Stig Yding Sørensen</dc:creator>
  <cp:lastModifiedBy>Nina Birch</cp:lastModifiedBy>
  <cp:revision>153</cp:revision>
  <cp:lastPrinted>2018-08-16T07:36:29Z</cp:lastPrinted>
  <dcterms:created xsi:type="dcterms:W3CDTF">2018-06-02T06:48:12Z</dcterms:created>
  <dcterms:modified xsi:type="dcterms:W3CDTF">2018-09-25T10:43:03Z</dcterms:modified>
</cp:coreProperties>
</file>